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8" r:id="rId2"/>
    <p:sldId id="257" r:id="rId3"/>
    <p:sldId id="261" r:id="rId4"/>
    <p:sldId id="260" r:id="rId5"/>
    <p:sldId id="270" r:id="rId6"/>
    <p:sldId id="281" r:id="rId7"/>
    <p:sldId id="285" r:id="rId8"/>
    <p:sldId id="371" r:id="rId9"/>
    <p:sldId id="271" r:id="rId10"/>
    <p:sldId id="273" r:id="rId11"/>
  </p:sldIdLst>
  <p:sldSz cx="9144000" cy="5143500" type="screen16x9"/>
  <p:notesSz cx="7102475"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z Freundorfer" initials="FF" lastIdx="2" clrIdx="0"/>
  <p:cmAuthor id="1" name="Maria Freundorfer" initials="M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E41"/>
    <a:srgbClr val="FFDF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7718" autoAdjust="0"/>
  </p:normalViewPr>
  <p:slideViewPr>
    <p:cSldViewPr snapToGrid="0" snapToObjects="1">
      <p:cViewPr varScale="1">
        <p:scale>
          <a:sx n="162" d="100"/>
          <a:sy n="162" d="100"/>
        </p:scale>
        <p:origin x="144" y="49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EBBEB-02CA-450A-ADF0-7E1C99D8D2D1}" type="doc">
      <dgm:prSet loTypeId="urn:microsoft.com/office/officeart/2005/8/layout/hProcess11" loCatId="process" qsTypeId="urn:microsoft.com/office/officeart/2005/8/quickstyle/simple4" qsCatId="simple" csTypeId="urn:microsoft.com/office/officeart/2005/8/colors/colorful4" csCatId="colorful" phldr="1"/>
      <dgm:spPr/>
    </dgm:pt>
    <dgm:pt modelId="{11AE9903-8A7D-40BB-AF2D-0827DA2C4880}">
      <dgm:prSet phldrT="[Text]" custT="1"/>
      <dgm:spPr/>
      <dgm:t>
        <a:bodyPr/>
        <a:lstStyle/>
        <a:p>
          <a:r>
            <a:rPr lang="en-US" sz="1200" dirty="0">
              <a:solidFill>
                <a:schemeClr val="tx1">
                  <a:lumMod val="50000"/>
                  <a:lumOff val="50000"/>
                </a:schemeClr>
              </a:solidFill>
              <a:latin typeface="Calibri" panose="020F0502020204030204" pitchFamily="34" charset="0"/>
            </a:rPr>
            <a:t>Founding smartwin</a:t>
          </a:r>
        </a:p>
        <a:p>
          <a:r>
            <a:rPr lang="en-US" sz="1000" dirty="0">
              <a:solidFill>
                <a:schemeClr val="tx1">
                  <a:lumMod val="50000"/>
                  <a:lumOff val="50000"/>
                </a:schemeClr>
              </a:solidFill>
              <a:latin typeface="Calibri" panose="020F0502020204030204" pitchFamily="34" charset="0"/>
            </a:rPr>
            <a:t>Mathilde Andre,     Sepp Lorber,          Franz Freundorfer</a:t>
          </a:r>
        </a:p>
      </dgm:t>
    </dgm:pt>
    <dgm:pt modelId="{92C6F6EE-E440-4C94-A517-2DE87BF86B82}" type="parTrans" cxnId="{040B7B91-68A6-40D3-BEEC-086C3609372F}">
      <dgm:prSet/>
      <dgm:spPr/>
      <dgm:t>
        <a:bodyPr/>
        <a:lstStyle/>
        <a:p>
          <a:endParaRPr lang="en-US">
            <a:solidFill>
              <a:schemeClr val="tx1">
                <a:lumMod val="50000"/>
                <a:lumOff val="50000"/>
              </a:schemeClr>
            </a:solidFill>
            <a:latin typeface="Calibri" panose="020F0502020204030204" pitchFamily="34" charset="0"/>
          </a:endParaRPr>
        </a:p>
      </dgm:t>
    </dgm:pt>
    <dgm:pt modelId="{D399CA55-417C-43BC-A648-1F4C0D1A7548}" type="sibTrans" cxnId="{040B7B91-68A6-40D3-BEEC-086C3609372F}">
      <dgm:prSet/>
      <dgm:spPr/>
      <dgm:t>
        <a:bodyPr/>
        <a:lstStyle/>
        <a:p>
          <a:endParaRPr lang="en-US">
            <a:solidFill>
              <a:schemeClr val="tx1">
                <a:lumMod val="50000"/>
                <a:lumOff val="50000"/>
              </a:schemeClr>
            </a:solidFill>
            <a:latin typeface="Calibri" panose="020F0502020204030204" pitchFamily="34" charset="0"/>
          </a:endParaRPr>
        </a:p>
      </dgm:t>
    </dgm:pt>
    <dgm:pt modelId="{C2FA0BAB-FDC3-4AE0-86F6-722946E72E0B}">
      <dgm:prSet phldrT="[Text]"/>
      <dgm:spPr/>
      <dgm:t>
        <a:bodyPr/>
        <a:lstStyle/>
        <a:p>
          <a:r>
            <a:rPr lang="en-US" sz="900" dirty="0">
              <a:solidFill>
                <a:schemeClr val="tx1">
                  <a:lumMod val="50000"/>
                  <a:lumOff val="50000"/>
                </a:schemeClr>
              </a:solidFill>
              <a:latin typeface="Calibri" panose="020F0502020204030204" pitchFamily="34" charset="0"/>
            </a:rPr>
            <a:t>November 2010</a:t>
          </a:r>
        </a:p>
      </dgm:t>
    </dgm:pt>
    <dgm:pt modelId="{454D0620-CEC4-4301-B58F-41BB41515ADA}" type="parTrans" cxnId="{13754B84-DA63-4B79-92D3-5545467E8F13}">
      <dgm:prSet/>
      <dgm:spPr/>
      <dgm:t>
        <a:bodyPr/>
        <a:lstStyle/>
        <a:p>
          <a:endParaRPr lang="en-US">
            <a:solidFill>
              <a:schemeClr val="tx1">
                <a:lumMod val="50000"/>
                <a:lumOff val="50000"/>
              </a:schemeClr>
            </a:solidFill>
            <a:latin typeface="Calibri" panose="020F0502020204030204" pitchFamily="34" charset="0"/>
          </a:endParaRPr>
        </a:p>
      </dgm:t>
    </dgm:pt>
    <dgm:pt modelId="{92746BDE-2C78-41A4-B63E-702BC0013A17}" type="sibTrans" cxnId="{13754B84-DA63-4B79-92D3-5545467E8F13}">
      <dgm:prSet/>
      <dgm:spPr/>
      <dgm:t>
        <a:bodyPr/>
        <a:lstStyle/>
        <a:p>
          <a:endParaRPr lang="en-US">
            <a:solidFill>
              <a:schemeClr val="tx1">
                <a:lumMod val="50000"/>
                <a:lumOff val="50000"/>
              </a:schemeClr>
            </a:solidFill>
            <a:latin typeface="Calibri" panose="020F0502020204030204" pitchFamily="34" charset="0"/>
          </a:endParaRPr>
        </a:p>
      </dgm:t>
    </dgm:pt>
    <dgm:pt modelId="{1C0E0690-0D28-498A-9713-AAA00D9F988C}">
      <dgm:prSet phldrT="[Text]"/>
      <dgm:spPr/>
      <dgm:t>
        <a:bodyPr/>
        <a:lstStyle/>
        <a:p>
          <a:r>
            <a:rPr lang="en-US" dirty="0">
              <a:solidFill>
                <a:schemeClr val="tx1">
                  <a:lumMod val="50000"/>
                  <a:lumOff val="50000"/>
                </a:schemeClr>
              </a:solidFill>
              <a:latin typeface="Calibri" panose="020F0502020204030204" pitchFamily="34" charset="0"/>
            </a:rPr>
            <a:t>Development of seven PH window and door systems</a:t>
          </a:r>
        </a:p>
      </dgm:t>
    </dgm:pt>
    <dgm:pt modelId="{15990F3A-020E-4F6E-8FAA-5A892B027742}" type="sibTrans" cxnId="{EDB18B3F-E7D9-4B83-B7F5-951359A51026}">
      <dgm:prSet/>
      <dgm:spPr/>
      <dgm:t>
        <a:bodyPr/>
        <a:lstStyle/>
        <a:p>
          <a:endParaRPr lang="en-US">
            <a:solidFill>
              <a:schemeClr val="tx1">
                <a:lumMod val="50000"/>
                <a:lumOff val="50000"/>
              </a:schemeClr>
            </a:solidFill>
            <a:latin typeface="Calibri" panose="020F0502020204030204" pitchFamily="34" charset="0"/>
          </a:endParaRPr>
        </a:p>
      </dgm:t>
    </dgm:pt>
    <dgm:pt modelId="{20FDDFC3-5A94-4CF6-810E-1E90F9A3B358}" type="parTrans" cxnId="{EDB18B3F-E7D9-4B83-B7F5-951359A51026}">
      <dgm:prSet/>
      <dgm:spPr/>
      <dgm:t>
        <a:bodyPr/>
        <a:lstStyle/>
        <a:p>
          <a:endParaRPr lang="en-US">
            <a:solidFill>
              <a:schemeClr val="tx1">
                <a:lumMod val="50000"/>
                <a:lumOff val="50000"/>
              </a:schemeClr>
            </a:solidFill>
            <a:latin typeface="Calibri" panose="020F0502020204030204" pitchFamily="34" charset="0"/>
          </a:endParaRPr>
        </a:p>
      </dgm:t>
    </dgm:pt>
    <dgm:pt modelId="{0A5B6C51-D9EE-4E10-8666-D2A1A5D83D07}">
      <dgm:prSet phldrT="[Text]"/>
      <dgm:spPr/>
      <dgm:t>
        <a:bodyPr/>
        <a:lstStyle/>
        <a:p>
          <a:r>
            <a:rPr lang="en-US" dirty="0">
              <a:solidFill>
                <a:schemeClr val="tx1">
                  <a:lumMod val="50000"/>
                  <a:lumOff val="50000"/>
                </a:schemeClr>
              </a:solidFill>
              <a:latin typeface="Calibri" panose="020F0502020204030204" pitchFamily="34" charset="0"/>
            </a:rPr>
            <a:t>July 2018                    today five partners</a:t>
          </a:r>
        </a:p>
      </dgm:t>
    </dgm:pt>
    <dgm:pt modelId="{995A1454-1744-47A0-9EA0-ADD8F0B949A8}">
      <dgm:prSet phldrT="[Text]"/>
      <dgm:spPr/>
      <dgm:t>
        <a:bodyPr/>
        <a:lstStyle/>
        <a:p>
          <a:r>
            <a:rPr lang="en-US" dirty="0">
              <a:solidFill>
                <a:schemeClr val="tx1">
                  <a:lumMod val="50000"/>
                  <a:lumOff val="50000"/>
                </a:schemeClr>
              </a:solidFill>
              <a:latin typeface="Calibri" panose="020F0502020204030204" pitchFamily="34" charset="0"/>
            </a:rPr>
            <a:t>Founding smartshell</a:t>
          </a:r>
        </a:p>
      </dgm:t>
    </dgm:pt>
    <dgm:pt modelId="{545273A2-D1D0-4ADE-B97D-384AD2E19D22}" type="sibTrans" cxnId="{ACBD6BCB-C5A9-43C2-976D-956B0E2958CF}">
      <dgm:prSet/>
      <dgm:spPr/>
      <dgm:t>
        <a:bodyPr/>
        <a:lstStyle/>
        <a:p>
          <a:endParaRPr lang="en-US">
            <a:solidFill>
              <a:schemeClr val="tx1">
                <a:lumMod val="50000"/>
                <a:lumOff val="50000"/>
              </a:schemeClr>
            </a:solidFill>
            <a:latin typeface="Calibri" panose="020F0502020204030204" pitchFamily="34" charset="0"/>
          </a:endParaRPr>
        </a:p>
      </dgm:t>
    </dgm:pt>
    <dgm:pt modelId="{05E5A0CC-2942-4506-B841-382089CE30C4}" type="parTrans" cxnId="{ACBD6BCB-C5A9-43C2-976D-956B0E2958CF}">
      <dgm:prSet/>
      <dgm:spPr/>
      <dgm:t>
        <a:bodyPr/>
        <a:lstStyle/>
        <a:p>
          <a:endParaRPr lang="en-US">
            <a:solidFill>
              <a:schemeClr val="tx1">
                <a:lumMod val="50000"/>
                <a:lumOff val="50000"/>
              </a:schemeClr>
            </a:solidFill>
            <a:latin typeface="Calibri" panose="020F0502020204030204" pitchFamily="34" charset="0"/>
          </a:endParaRPr>
        </a:p>
      </dgm:t>
    </dgm:pt>
    <dgm:pt modelId="{D38502BB-5FA8-41B1-BB3F-474EBEBC00D8}" type="sibTrans" cxnId="{6149FE97-549A-46BB-88F9-6B8128A05CED}">
      <dgm:prSet/>
      <dgm:spPr/>
      <dgm:t>
        <a:bodyPr/>
        <a:lstStyle/>
        <a:p>
          <a:endParaRPr lang="en-US">
            <a:solidFill>
              <a:schemeClr val="tx1">
                <a:lumMod val="50000"/>
                <a:lumOff val="50000"/>
              </a:schemeClr>
            </a:solidFill>
            <a:latin typeface="Calibri" panose="020F0502020204030204" pitchFamily="34" charset="0"/>
          </a:endParaRPr>
        </a:p>
      </dgm:t>
    </dgm:pt>
    <dgm:pt modelId="{953E341F-793D-4379-8A42-4CCA7905F8ED}" type="parTrans" cxnId="{6149FE97-549A-46BB-88F9-6B8128A05CED}">
      <dgm:prSet/>
      <dgm:spPr/>
      <dgm:t>
        <a:bodyPr/>
        <a:lstStyle/>
        <a:p>
          <a:endParaRPr lang="en-US">
            <a:solidFill>
              <a:schemeClr val="tx1">
                <a:lumMod val="50000"/>
                <a:lumOff val="50000"/>
              </a:schemeClr>
            </a:solidFill>
            <a:latin typeface="Calibri" panose="020F0502020204030204" pitchFamily="34" charset="0"/>
          </a:endParaRPr>
        </a:p>
      </dgm:t>
    </dgm:pt>
    <dgm:pt modelId="{309755A1-CC05-44A2-9B1C-44B820106082}">
      <dgm:prSet phldrT="[Text]"/>
      <dgm:spPr/>
      <dgm:t>
        <a:bodyPr/>
        <a:lstStyle/>
        <a:p>
          <a:r>
            <a:rPr lang="en-US" dirty="0">
              <a:solidFill>
                <a:schemeClr val="tx1">
                  <a:lumMod val="50000"/>
                  <a:lumOff val="50000"/>
                </a:schemeClr>
              </a:solidFill>
              <a:latin typeface="Calibri" panose="020F0502020204030204" pitchFamily="34" charset="0"/>
            </a:rPr>
            <a:t>August 2016           Kansas, South Korea, China, New Zealand, Japan</a:t>
          </a:r>
        </a:p>
      </dgm:t>
    </dgm:pt>
    <dgm:pt modelId="{70FC1ADB-F403-4C8D-9765-CD47B92C50B7}">
      <dgm:prSet phldrT="[Text]"/>
      <dgm:spPr/>
      <dgm:t>
        <a:bodyPr/>
        <a:lstStyle/>
        <a:p>
          <a:r>
            <a:rPr lang="en-US" dirty="0">
              <a:solidFill>
                <a:schemeClr val="tx1">
                  <a:lumMod val="50000"/>
                  <a:lumOff val="50000"/>
                </a:schemeClr>
              </a:solidFill>
              <a:latin typeface="Calibri" panose="020F0502020204030204" pitchFamily="34" charset="0"/>
            </a:rPr>
            <a:t>Start of new units outside of Europa </a:t>
          </a:r>
        </a:p>
      </dgm:t>
    </dgm:pt>
    <dgm:pt modelId="{7E5A4FDA-44F3-4D74-8C6E-10EFF615E7FD}" type="sibTrans" cxnId="{65082B81-04CE-4B76-B6CB-24846B054540}">
      <dgm:prSet/>
      <dgm:spPr/>
      <dgm:t>
        <a:bodyPr/>
        <a:lstStyle/>
        <a:p>
          <a:endParaRPr lang="en-US">
            <a:solidFill>
              <a:schemeClr val="tx1">
                <a:lumMod val="50000"/>
                <a:lumOff val="50000"/>
              </a:schemeClr>
            </a:solidFill>
            <a:latin typeface="Calibri" panose="020F0502020204030204" pitchFamily="34" charset="0"/>
          </a:endParaRPr>
        </a:p>
      </dgm:t>
    </dgm:pt>
    <dgm:pt modelId="{AF5826A2-D9AF-42A1-B720-8C9AE2511BE7}" type="parTrans" cxnId="{65082B81-04CE-4B76-B6CB-24846B054540}">
      <dgm:prSet/>
      <dgm:spPr/>
      <dgm:t>
        <a:bodyPr/>
        <a:lstStyle/>
        <a:p>
          <a:endParaRPr lang="en-US">
            <a:solidFill>
              <a:schemeClr val="tx1">
                <a:lumMod val="50000"/>
                <a:lumOff val="50000"/>
              </a:schemeClr>
            </a:solidFill>
            <a:latin typeface="Calibri" panose="020F0502020204030204" pitchFamily="34" charset="0"/>
          </a:endParaRPr>
        </a:p>
      </dgm:t>
    </dgm:pt>
    <dgm:pt modelId="{DB71068F-7E6C-4275-A6F7-FE84703920EE}" type="sibTrans" cxnId="{D8D41491-C1F7-4853-9F40-3B11412BFE85}">
      <dgm:prSet/>
      <dgm:spPr/>
      <dgm:t>
        <a:bodyPr/>
        <a:lstStyle/>
        <a:p>
          <a:endParaRPr lang="en-US">
            <a:solidFill>
              <a:schemeClr val="tx1">
                <a:lumMod val="50000"/>
                <a:lumOff val="50000"/>
              </a:schemeClr>
            </a:solidFill>
            <a:latin typeface="Calibri" panose="020F0502020204030204" pitchFamily="34" charset="0"/>
          </a:endParaRPr>
        </a:p>
      </dgm:t>
    </dgm:pt>
    <dgm:pt modelId="{0FD7F4A2-DE24-4EDE-BFEE-8D94B9D79D1D}" type="parTrans" cxnId="{D8D41491-C1F7-4853-9F40-3B11412BFE85}">
      <dgm:prSet/>
      <dgm:spPr/>
      <dgm:t>
        <a:bodyPr/>
        <a:lstStyle/>
        <a:p>
          <a:endParaRPr lang="en-US">
            <a:solidFill>
              <a:schemeClr val="tx1">
                <a:lumMod val="50000"/>
                <a:lumOff val="50000"/>
              </a:schemeClr>
            </a:solidFill>
            <a:latin typeface="Calibri" panose="020F0502020204030204" pitchFamily="34" charset="0"/>
          </a:endParaRPr>
        </a:p>
      </dgm:t>
    </dgm:pt>
    <dgm:pt modelId="{30E7E69C-CFDD-4141-8033-E02187194337}">
      <dgm:prSet phldrT="[Text]"/>
      <dgm:spPr/>
      <dgm:t>
        <a:bodyPr/>
        <a:lstStyle/>
        <a:p>
          <a:r>
            <a:rPr lang="en-US" dirty="0">
              <a:solidFill>
                <a:schemeClr val="tx1">
                  <a:lumMod val="50000"/>
                  <a:lumOff val="50000"/>
                </a:schemeClr>
              </a:solidFill>
              <a:latin typeface="Calibri" panose="020F0502020204030204" pitchFamily="34" charset="0"/>
            </a:rPr>
            <a:t>EU cooperation grows to 12 smartwin members</a:t>
          </a:r>
        </a:p>
      </dgm:t>
    </dgm:pt>
    <dgm:pt modelId="{0B3221A2-15F9-4128-8E4D-76E36777D374}" type="sibTrans" cxnId="{4961989C-B8C3-45EF-93AF-E20A5C24D9C1}">
      <dgm:prSet/>
      <dgm:spPr/>
      <dgm:t>
        <a:bodyPr/>
        <a:lstStyle/>
        <a:p>
          <a:endParaRPr lang="en-US">
            <a:solidFill>
              <a:schemeClr val="tx1">
                <a:lumMod val="50000"/>
                <a:lumOff val="50000"/>
              </a:schemeClr>
            </a:solidFill>
            <a:latin typeface="Calibri" panose="020F0502020204030204" pitchFamily="34" charset="0"/>
          </a:endParaRPr>
        </a:p>
      </dgm:t>
    </dgm:pt>
    <dgm:pt modelId="{497FA2C5-344C-4358-A83D-19A6BA41A8C9}" type="parTrans" cxnId="{4961989C-B8C3-45EF-93AF-E20A5C24D9C1}">
      <dgm:prSet/>
      <dgm:spPr/>
      <dgm:t>
        <a:bodyPr/>
        <a:lstStyle/>
        <a:p>
          <a:endParaRPr lang="en-US">
            <a:solidFill>
              <a:schemeClr val="tx1">
                <a:lumMod val="50000"/>
                <a:lumOff val="50000"/>
              </a:schemeClr>
            </a:solidFill>
            <a:latin typeface="Calibri" panose="020F0502020204030204" pitchFamily="34" charset="0"/>
          </a:endParaRPr>
        </a:p>
      </dgm:t>
    </dgm:pt>
    <dgm:pt modelId="{733EDB55-495F-477F-828E-7172789084D0}">
      <dgm:prSet phldrT="[Text]"/>
      <dgm:spPr/>
      <dgm:t>
        <a:bodyPr/>
        <a:lstStyle/>
        <a:p>
          <a:r>
            <a:rPr lang="en-US" dirty="0">
              <a:solidFill>
                <a:schemeClr val="tx1">
                  <a:lumMod val="50000"/>
                  <a:lumOff val="50000"/>
                </a:schemeClr>
              </a:solidFill>
              <a:latin typeface="Calibri" panose="020F0502020204030204" pitchFamily="34" charset="0"/>
            </a:rPr>
            <a:t>till end of 2016</a:t>
          </a:r>
        </a:p>
      </dgm:t>
    </dgm:pt>
    <dgm:pt modelId="{26D4573F-0326-4E6B-BCB5-0F59797B27A2}" type="parTrans" cxnId="{9A0D11A9-421F-43CB-9D37-A645F53EC152}">
      <dgm:prSet/>
      <dgm:spPr/>
      <dgm:t>
        <a:bodyPr/>
        <a:lstStyle/>
        <a:p>
          <a:endParaRPr lang="de-DE">
            <a:solidFill>
              <a:schemeClr val="tx1">
                <a:lumMod val="50000"/>
                <a:lumOff val="50000"/>
              </a:schemeClr>
            </a:solidFill>
          </a:endParaRPr>
        </a:p>
      </dgm:t>
    </dgm:pt>
    <dgm:pt modelId="{094B6CE3-68C0-46BC-B792-E8B2CCB0ECC1}" type="sibTrans" cxnId="{9A0D11A9-421F-43CB-9D37-A645F53EC152}">
      <dgm:prSet/>
      <dgm:spPr/>
      <dgm:t>
        <a:bodyPr/>
        <a:lstStyle/>
        <a:p>
          <a:endParaRPr lang="de-DE">
            <a:solidFill>
              <a:schemeClr val="tx1">
                <a:lumMod val="50000"/>
                <a:lumOff val="50000"/>
              </a:schemeClr>
            </a:solidFill>
          </a:endParaRPr>
        </a:p>
      </dgm:t>
    </dgm:pt>
    <dgm:pt modelId="{814FBD6B-E8B9-4A8A-99A6-3C744024F994}">
      <dgm:prSet phldrT="[Text]"/>
      <dgm:spPr/>
      <dgm:t>
        <a:bodyPr/>
        <a:lstStyle/>
        <a:p>
          <a:r>
            <a:rPr lang="en-US" dirty="0">
              <a:solidFill>
                <a:schemeClr val="tx1">
                  <a:lumMod val="50000"/>
                  <a:lumOff val="50000"/>
                </a:schemeClr>
              </a:solidFill>
              <a:latin typeface="Calibri" panose="020F0502020204030204" pitchFamily="34" charset="0"/>
            </a:rPr>
            <a:t>till end of 2015 on the market</a:t>
          </a:r>
        </a:p>
      </dgm:t>
    </dgm:pt>
    <dgm:pt modelId="{ABC08D6C-03A8-45C5-9D67-9A046D3CA252}" type="sibTrans" cxnId="{986B94E3-352B-4CB1-8562-C383188E02D7}">
      <dgm:prSet/>
      <dgm:spPr/>
      <dgm:t>
        <a:bodyPr/>
        <a:lstStyle/>
        <a:p>
          <a:endParaRPr lang="en-US">
            <a:solidFill>
              <a:schemeClr val="tx1">
                <a:lumMod val="50000"/>
                <a:lumOff val="50000"/>
              </a:schemeClr>
            </a:solidFill>
            <a:latin typeface="Calibri" panose="020F0502020204030204" pitchFamily="34" charset="0"/>
          </a:endParaRPr>
        </a:p>
      </dgm:t>
    </dgm:pt>
    <dgm:pt modelId="{AE47D0DD-79C5-4DC7-8A18-862C95366DE5}" type="parTrans" cxnId="{986B94E3-352B-4CB1-8562-C383188E02D7}">
      <dgm:prSet/>
      <dgm:spPr/>
      <dgm:t>
        <a:bodyPr/>
        <a:lstStyle/>
        <a:p>
          <a:endParaRPr lang="en-US">
            <a:solidFill>
              <a:schemeClr val="tx1">
                <a:lumMod val="50000"/>
                <a:lumOff val="50000"/>
              </a:schemeClr>
            </a:solidFill>
            <a:latin typeface="Calibri" panose="020F0502020204030204" pitchFamily="34" charset="0"/>
          </a:endParaRPr>
        </a:p>
      </dgm:t>
    </dgm:pt>
    <dgm:pt modelId="{60CEC984-4552-4847-9198-4514E4AC1AF6}">
      <dgm:prSet phldrT="[Text]"/>
      <dgm:spPr/>
      <dgm:t>
        <a:bodyPr/>
        <a:lstStyle/>
        <a:p>
          <a:endParaRPr lang="en-US" dirty="0">
            <a:solidFill>
              <a:schemeClr val="tx1">
                <a:lumMod val="50000"/>
                <a:lumOff val="50000"/>
              </a:schemeClr>
            </a:solidFill>
            <a:latin typeface="Calibri" panose="020F0502020204030204" pitchFamily="34" charset="0"/>
          </a:endParaRPr>
        </a:p>
      </dgm:t>
    </dgm:pt>
    <dgm:pt modelId="{798C5420-4774-4D68-8BEC-CD62A19F4072}" type="parTrans" cxnId="{79B85D5D-C0EE-4457-B787-4F1713DA1B03}">
      <dgm:prSet/>
      <dgm:spPr/>
      <dgm:t>
        <a:bodyPr/>
        <a:lstStyle/>
        <a:p>
          <a:endParaRPr lang="de-DE">
            <a:solidFill>
              <a:schemeClr val="tx1">
                <a:lumMod val="50000"/>
                <a:lumOff val="50000"/>
              </a:schemeClr>
            </a:solidFill>
          </a:endParaRPr>
        </a:p>
      </dgm:t>
    </dgm:pt>
    <dgm:pt modelId="{D1161228-7EE5-4DC3-99E7-53892ED4CC85}" type="sibTrans" cxnId="{79B85D5D-C0EE-4457-B787-4F1713DA1B03}">
      <dgm:prSet/>
      <dgm:spPr/>
      <dgm:t>
        <a:bodyPr/>
        <a:lstStyle/>
        <a:p>
          <a:endParaRPr lang="de-DE">
            <a:solidFill>
              <a:schemeClr val="tx1">
                <a:lumMod val="50000"/>
                <a:lumOff val="50000"/>
              </a:schemeClr>
            </a:solidFill>
          </a:endParaRPr>
        </a:p>
      </dgm:t>
    </dgm:pt>
    <dgm:pt modelId="{FE47FBD5-A719-41B1-B14E-1999BDDE6C3C}" type="pres">
      <dgm:prSet presAssocID="{A82EBBEB-02CA-450A-ADF0-7E1C99D8D2D1}" presName="Name0" presStyleCnt="0">
        <dgm:presLayoutVars>
          <dgm:dir/>
          <dgm:resizeHandles val="exact"/>
        </dgm:presLayoutVars>
      </dgm:prSet>
      <dgm:spPr/>
    </dgm:pt>
    <dgm:pt modelId="{AC72F22C-099E-498D-8DC7-9B2A966FB234}" type="pres">
      <dgm:prSet presAssocID="{A82EBBEB-02CA-450A-ADF0-7E1C99D8D2D1}" presName="arrow" presStyleLbl="bgShp" presStyleIdx="0" presStyleCnt="1" custLinFactNeighborY="-6403"/>
      <dgm:spPr>
        <a:solidFill>
          <a:srgbClr val="FFDF84"/>
        </a:solidFill>
      </dgm:spPr>
    </dgm:pt>
    <dgm:pt modelId="{644FC417-65C4-4A14-9BD3-0B4FE4983038}" type="pres">
      <dgm:prSet presAssocID="{A82EBBEB-02CA-450A-ADF0-7E1C99D8D2D1}" presName="points" presStyleCnt="0"/>
      <dgm:spPr/>
    </dgm:pt>
    <dgm:pt modelId="{0BFD2B67-6EEF-4CED-9DD0-87FB3CA2D9F6}" type="pres">
      <dgm:prSet presAssocID="{11AE9903-8A7D-40BB-AF2D-0827DA2C4880}" presName="compositeA" presStyleCnt="0"/>
      <dgm:spPr/>
    </dgm:pt>
    <dgm:pt modelId="{74D5A485-77E1-4371-B1DA-5501D50167D9}" type="pres">
      <dgm:prSet presAssocID="{11AE9903-8A7D-40BB-AF2D-0827DA2C4880}" presName="textA" presStyleLbl="revTx" presStyleIdx="0" presStyleCnt="5">
        <dgm:presLayoutVars>
          <dgm:bulletEnabled val="1"/>
        </dgm:presLayoutVars>
      </dgm:prSet>
      <dgm:spPr/>
    </dgm:pt>
    <dgm:pt modelId="{D1720A3A-5323-47FA-A501-DB9E770BAE3D}" type="pres">
      <dgm:prSet presAssocID="{11AE9903-8A7D-40BB-AF2D-0827DA2C4880}" presName="circleA" presStyleLbl="node1" presStyleIdx="0" presStyleCnt="5" custLinFactNeighborY="-17927"/>
      <dgm:spPr>
        <a:solidFill>
          <a:schemeClr val="tx1">
            <a:lumMod val="65000"/>
            <a:lumOff val="35000"/>
            <a:alpha val="50000"/>
          </a:schemeClr>
        </a:solidFill>
        <a:ln>
          <a:noFill/>
        </a:ln>
      </dgm:spPr>
    </dgm:pt>
    <dgm:pt modelId="{75045AA1-C2A5-42F2-A01E-58F27156D578}" type="pres">
      <dgm:prSet presAssocID="{11AE9903-8A7D-40BB-AF2D-0827DA2C4880}" presName="spaceA" presStyleCnt="0"/>
      <dgm:spPr/>
    </dgm:pt>
    <dgm:pt modelId="{5D8A696D-F594-467F-A51E-2AFB38010A92}" type="pres">
      <dgm:prSet presAssocID="{D399CA55-417C-43BC-A648-1F4C0D1A7548}" presName="space" presStyleCnt="0"/>
      <dgm:spPr/>
    </dgm:pt>
    <dgm:pt modelId="{11DB416F-964F-4B71-91DA-1F7D6BC44488}" type="pres">
      <dgm:prSet presAssocID="{1C0E0690-0D28-498A-9713-AAA00D9F988C}" presName="compositeB" presStyleCnt="0"/>
      <dgm:spPr/>
    </dgm:pt>
    <dgm:pt modelId="{23DCC597-2234-4D4F-96BB-AAFC5589CBAE}" type="pres">
      <dgm:prSet presAssocID="{1C0E0690-0D28-498A-9713-AAA00D9F988C}" presName="textB" presStyleLbl="revTx" presStyleIdx="1" presStyleCnt="5">
        <dgm:presLayoutVars>
          <dgm:bulletEnabled val="1"/>
        </dgm:presLayoutVars>
      </dgm:prSet>
      <dgm:spPr/>
    </dgm:pt>
    <dgm:pt modelId="{DAAE9942-3612-4795-A6AA-72B58A68559F}" type="pres">
      <dgm:prSet presAssocID="{1C0E0690-0D28-498A-9713-AAA00D9F988C}" presName="circleB" presStyleLbl="node1" presStyleIdx="1" presStyleCnt="5" custLinFactNeighborY="-17927"/>
      <dgm:spPr>
        <a:solidFill>
          <a:schemeClr val="tx1">
            <a:lumMod val="65000"/>
            <a:lumOff val="35000"/>
            <a:alpha val="60000"/>
          </a:schemeClr>
        </a:solidFill>
      </dgm:spPr>
    </dgm:pt>
    <dgm:pt modelId="{0A6DE4B1-B5DC-4351-8D87-B3739B905B9B}" type="pres">
      <dgm:prSet presAssocID="{1C0E0690-0D28-498A-9713-AAA00D9F988C}" presName="spaceB" presStyleCnt="0"/>
      <dgm:spPr/>
    </dgm:pt>
    <dgm:pt modelId="{EB47B162-40A6-4D83-9CDA-D925DC1CB76C}" type="pres">
      <dgm:prSet presAssocID="{15990F3A-020E-4F6E-8FAA-5A892B027742}" presName="space" presStyleCnt="0"/>
      <dgm:spPr/>
    </dgm:pt>
    <dgm:pt modelId="{B05C7BC1-12DC-4B6D-AF8F-61290D245B99}" type="pres">
      <dgm:prSet presAssocID="{30E7E69C-CFDD-4141-8033-E02187194337}" presName="compositeA" presStyleCnt="0"/>
      <dgm:spPr/>
    </dgm:pt>
    <dgm:pt modelId="{7E066FCD-E543-4D62-B391-28AD7BF1F33D}" type="pres">
      <dgm:prSet presAssocID="{30E7E69C-CFDD-4141-8033-E02187194337}" presName="textA" presStyleLbl="revTx" presStyleIdx="2" presStyleCnt="5">
        <dgm:presLayoutVars>
          <dgm:bulletEnabled val="1"/>
        </dgm:presLayoutVars>
      </dgm:prSet>
      <dgm:spPr/>
    </dgm:pt>
    <dgm:pt modelId="{DDB75857-E643-48BD-A6CE-76C56D189731}" type="pres">
      <dgm:prSet presAssocID="{30E7E69C-CFDD-4141-8033-E02187194337}" presName="circleA" presStyleLbl="node1" presStyleIdx="2" presStyleCnt="5" custLinFactNeighborY="-17927"/>
      <dgm:spPr>
        <a:solidFill>
          <a:schemeClr val="tx1">
            <a:lumMod val="65000"/>
            <a:lumOff val="35000"/>
            <a:alpha val="70000"/>
          </a:schemeClr>
        </a:solidFill>
      </dgm:spPr>
    </dgm:pt>
    <dgm:pt modelId="{5E360312-BF1B-4776-8AFC-DA46428FFE53}" type="pres">
      <dgm:prSet presAssocID="{30E7E69C-CFDD-4141-8033-E02187194337}" presName="spaceA" presStyleCnt="0"/>
      <dgm:spPr/>
    </dgm:pt>
    <dgm:pt modelId="{B7F83558-B746-454C-9E4D-1C5B6461FF57}" type="pres">
      <dgm:prSet presAssocID="{0B3221A2-15F9-4128-8E4D-76E36777D374}" presName="space" presStyleCnt="0"/>
      <dgm:spPr/>
    </dgm:pt>
    <dgm:pt modelId="{2638DE43-B835-4692-8B6D-859AE60F2741}" type="pres">
      <dgm:prSet presAssocID="{70FC1ADB-F403-4C8D-9765-CD47B92C50B7}" presName="compositeB" presStyleCnt="0"/>
      <dgm:spPr/>
    </dgm:pt>
    <dgm:pt modelId="{5167A019-C963-46E0-913F-26C35A8A3A2A}" type="pres">
      <dgm:prSet presAssocID="{70FC1ADB-F403-4C8D-9765-CD47B92C50B7}" presName="textB" presStyleLbl="revTx" presStyleIdx="3" presStyleCnt="5">
        <dgm:presLayoutVars>
          <dgm:bulletEnabled val="1"/>
        </dgm:presLayoutVars>
      </dgm:prSet>
      <dgm:spPr/>
    </dgm:pt>
    <dgm:pt modelId="{1C4DEAE2-5E91-451B-9FD4-F8E2742DA4C0}" type="pres">
      <dgm:prSet presAssocID="{70FC1ADB-F403-4C8D-9765-CD47B92C50B7}" presName="circleB" presStyleLbl="node1" presStyleIdx="3" presStyleCnt="5" custLinFactNeighborY="-17927"/>
      <dgm:spPr>
        <a:solidFill>
          <a:schemeClr val="tx1">
            <a:lumMod val="65000"/>
            <a:lumOff val="35000"/>
            <a:alpha val="80000"/>
          </a:schemeClr>
        </a:solidFill>
      </dgm:spPr>
    </dgm:pt>
    <dgm:pt modelId="{77772CE8-533A-48C5-817A-DF5968D8922E}" type="pres">
      <dgm:prSet presAssocID="{70FC1ADB-F403-4C8D-9765-CD47B92C50B7}" presName="spaceB" presStyleCnt="0"/>
      <dgm:spPr/>
    </dgm:pt>
    <dgm:pt modelId="{36A01DBE-63E2-43ED-B7F8-E0A10E1CE1AA}" type="pres">
      <dgm:prSet presAssocID="{7E5A4FDA-44F3-4D74-8C6E-10EFF615E7FD}" presName="space" presStyleCnt="0"/>
      <dgm:spPr/>
    </dgm:pt>
    <dgm:pt modelId="{8B56C067-757B-4BDD-9090-681BB1F9C0D8}" type="pres">
      <dgm:prSet presAssocID="{995A1454-1744-47A0-9EA0-ADD8F0B949A8}" presName="compositeA" presStyleCnt="0"/>
      <dgm:spPr/>
    </dgm:pt>
    <dgm:pt modelId="{30B16C26-603B-4732-B0BF-C0E587E16919}" type="pres">
      <dgm:prSet presAssocID="{995A1454-1744-47A0-9EA0-ADD8F0B949A8}" presName="textA" presStyleLbl="revTx" presStyleIdx="4" presStyleCnt="5">
        <dgm:presLayoutVars>
          <dgm:bulletEnabled val="1"/>
        </dgm:presLayoutVars>
      </dgm:prSet>
      <dgm:spPr/>
    </dgm:pt>
    <dgm:pt modelId="{9A02CA11-B5C5-45A6-B08F-3CD31F50CF35}" type="pres">
      <dgm:prSet presAssocID="{995A1454-1744-47A0-9EA0-ADD8F0B949A8}" presName="circleA" presStyleLbl="node1" presStyleIdx="4" presStyleCnt="5" custLinFactNeighborY="-17927"/>
      <dgm:spPr>
        <a:solidFill>
          <a:schemeClr val="tx1">
            <a:lumMod val="65000"/>
            <a:lumOff val="35000"/>
            <a:alpha val="90000"/>
          </a:schemeClr>
        </a:solidFill>
      </dgm:spPr>
    </dgm:pt>
    <dgm:pt modelId="{F5E186BA-2F4F-4115-87C9-DF7877E6A9C6}" type="pres">
      <dgm:prSet presAssocID="{995A1454-1744-47A0-9EA0-ADD8F0B949A8}" presName="spaceA" presStyleCnt="0"/>
      <dgm:spPr/>
    </dgm:pt>
  </dgm:ptLst>
  <dgm:cxnLst>
    <dgm:cxn modelId="{00D28411-67CB-4506-8069-E73B07798F50}" type="presOf" srcId="{60CEC984-4552-4847-9198-4514E4AC1AF6}" destId="{5167A019-C963-46E0-913F-26C35A8A3A2A}" srcOrd="0" destOrd="2" presId="urn:microsoft.com/office/officeart/2005/8/layout/hProcess11"/>
    <dgm:cxn modelId="{280AF914-22BE-4C26-82F8-DE86984A0270}" type="presOf" srcId="{309755A1-CC05-44A2-9B1C-44B820106082}" destId="{5167A019-C963-46E0-913F-26C35A8A3A2A}" srcOrd="0" destOrd="1" presId="urn:microsoft.com/office/officeart/2005/8/layout/hProcess11"/>
    <dgm:cxn modelId="{EDB18B3F-E7D9-4B83-B7F5-951359A51026}" srcId="{A82EBBEB-02CA-450A-ADF0-7E1C99D8D2D1}" destId="{1C0E0690-0D28-498A-9713-AAA00D9F988C}" srcOrd="1" destOrd="0" parTransId="{20FDDFC3-5A94-4CF6-810E-1E90F9A3B358}" sibTransId="{15990F3A-020E-4F6E-8FAA-5A892B027742}"/>
    <dgm:cxn modelId="{79B85D5D-C0EE-4457-B787-4F1713DA1B03}" srcId="{70FC1ADB-F403-4C8D-9765-CD47B92C50B7}" destId="{60CEC984-4552-4847-9198-4514E4AC1AF6}" srcOrd="1" destOrd="0" parTransId="{798C5420-4774-4D68-8BEC-CD62A19F4072}" sibTransId="{D1161228-7EE5-4DC3-99E7-53892ED4CC85}"/>
    <dgm:cxn modelId="{A14C8878-808F-427E-BA05-E767D6A5723F}" type="presOf" srcId="{814FBD6B-E8B9-4A8A-99A6-3C744024F994}" destId="{23DCC597-2234-4D4F-96BB-AAFC5589CBAE}" srcOrd="0" destOrd="1" presId="urn:microsoft.com/office/officeart/2005/8/layout/hProcess11"/>
    <dgm:cxn modelId="{65082B81-04CE-4B76-B6CB-24846B054540}" srcId="{A82EBBEB-02CA-450A-ADF0-7E1C99D8D2D1}" destId="{70FC1ADB-F403-4C8D-9765-CD47B92C50B7}" srcOrd="3" destOrd="0" parTransId="{AF5826A2-D9AF-42A1-B720-8C9AE2511BE7}" sibTransId="{7E5A4FDA-44F3-4D74-8C6E-10EFF615E7FD}"/>
    <dgm:cxn modelId="{54EB1F83-1AE9-4A5E-9DA9-8A314D99AB10}" type="presOf" srcId="{11AE9903-8A7D-40BB-AF2D-0827DA2C4880}" destId="{74D5A485-77E1-4371-B1DA-5501D50167D9}" srcOrd="0" destOrd="0" presId="urn:microsoft.com/office/officeart/2005/8/layout/hProcess11"/>
    <dgm:cxn modelId="{13754B84-DA63-4B79-92D3-5545467E8F13}" srcId="{11AE9903-8A7D-40BB-AF2D-0827DA2C4880}" destId="{C2FA0BAB-FDC3-4AE0-86F6-722946E72E0B}" srcOrd="0" destOrd="0" parTransId="{454D0620-CEC4-4301-B58F-41BB41515ADA}" sibTransId="{92746BDE-2C78-41A4-B63E-702BC0013A17}"/>
    <dgm:cxn modelId="{EFBF0285-87C1-41BD-A223-36A1B3C584C9}" type="presOf" srcId="{0A5B6C51-D9EE-4E10-8666-D2A1A5D83D07}" destId="{30B16C26-603B-4732-B0BF-C0E587E16919}" srcOrd="0" destOrd="1" presId="urn:microsoft.com/office/officeart/2005/8/layout/hProcess11"/>
    <dgm:cxn modelId="{E86D3D87-A4E3-43B3-805F-2F866970CF86}" type="presOf" srcId="{30E7E69C-CFDD-4141-8033-E02187194337}" destId="{7E066FCD-E543-4D62-B391-28AD7BF1F33D}" srcOrd="0" destOrd="0" presId="urn:microsoft.com/office/officeart/2005/8/layout/hProcess11"/>
    <dgm:cxn modelId="{692C2A8F-1D48-4645-9C25-DC6FC84C52FB}" type="presOf" srcId="{C2FA0BAB-FDC3-4AE0-86F6-722946E72E0B}" destId="{74D5A485-77E1-4371-B1DA-5501D50167D9}" srcOrd="0" destOrd="1" presId="urn:microsoft.com/office/officeart/2005/8/layout/hProcess11"/>
    <dgm:cxn modelId="{D8D41491-C1F7-4853-9F40-3B11412BFE85}" srcId="{70FC1ADB-F403-4C8D-9765-CD47B92C50B7}" destId="{309755A1-CC05-44A2-9B1C-44B820106082}" srcOrd="0" destOrd="0" parTransId="{0FD7F4A2-DE24-4EDE-BFEE-8D94B9D79D1D}" sibTransId="{DB71068F-7E6C-4275-A6F7-FE84703920EE}"/>
    <dgm:cxn modelId="{040B7B91-68A6-40D3-BEEC-086C3609372F}" srcId="{A82EBBEB-02CA-450A-ADF0-7E1C99D8D2D1}" destId="{11AE9903-8A7D-40BB-AF2D-0827DA2C4880}" srcOrd="0" destOrd="0" parTransId="{92C6F6EE-E440-4C94-A517-2DE87BF86B82}" sibTransId="{D399CA55-417C-43BC-A648-1F4C0D1A7548}"/>
    <dgm:cxn modelId="{6149FE97-549A-46BB-88F9-6B8128A05CED}" srcId="{995A1454-1744-47A0-9EA0-ADD8F0B949A8}" destId="{0A5B6C51-D9EE-4E10-8666-D2A1A5D83D07}" srcOrd="0" destOrd="0" parTransId="{953E341F-793D-4379-8A42-4CCA7905F8ED}" sibTransId="{D38502BB-5FA8-41B1-BB3F-474EBEBC00D8}"/>
    <dgm:cxn modelId="{4961989C-B8C3-45EF-93AF-E20A5C24D9C1}" srcId="{A82EBBEB-02CA-450A-ADF0-7E1C99D8D2D1}" destId="{30E7E69C-CFDD-4141-8033-E02187194337}" srcOrd="2" destOrd="0" parTransId="{497FA2C5-344C-4358-A83D-19A6BA41A8C9}" sibTransId="{0B3221A2-15F9-4128-8E4D-76E36777D374}"/>
    <dgm:cxn modelId="{ED2BB2A2-61F4-4C4B-9934-299981172BD6}" type="presOf" srcId="{70FC1ADB-F403-4C8D-9765-CD47B92C50B7}" destId="{5167A019-C963-46E0-913F-26C35A8A3A2A}" srcOrd="0" destOrd="0" presId="urn:microsoft.com/office/officeart/2005/8/layout/hProcess11"/>
    <dgm:cxn modelId="{9A0D11A9-421F-43CB-9D37-A645F53EC152}" srcId="{30E7E69C-CFDD-4141-8033-E02187194337}" destId="{733EDB55-495F-477F-828E-7172789084D0}" srcOrd="0" destOrd="0" parTransId="{26D4573F-0326-4E6B-BCB5-0F59797B27A2}" sibTransId="{094B6CE3-68C0-46BC-B792-E8B2CCB0ECC1}"/>
    <dgm:cxn modelId="{566CF7BC-80CD-40FB-AFC1-B2ECD8301237}" type="presOf" srcId="{995A1454-1744-47A0-9EA0-ADD8F0B949A8}" destId="{30B16C26-603B-4732-B0BF-C0E587E16919}" srcOrd="0" destOrd="0" presId="urn:microsoft.com/office/officeart/2005/8/layout/hProcess11"/>
    <dgm:cxn modelId="{F0F92EC2-9106-484B-81BC-A1F2E200B0CF}" type="presOf" srcId="{733EDB55-495F-477F-828E-7172789084D0}" destId="{7E066FCD-E543-4D62-B391-28AD7BF1F33D}" srcOrd="0" destOrd="1" presId="urn:microsoft.com/office/officeart/2005/8/layout/hProcess11"/>
    <dgm:cxn modelId="{ACBD6BCB-C5A9-43C2-976D-956B0E2958CF}" srcId="{A82EBBEB-02CA-450A-ADF0-7E1C99D8D2D1}" destId="{995A1454-1744-47A0-9EA0-ADD8F0B949A8}" srcOrd="4" destOrd="0" parTransId="{05E5A0CC-2942-4506-B841-382089CE30C4}" sibTransId="{545273A2-D1D0-4ADE-B97D-384AD2E19D22}"/>
    <dgm:cxn modelId="{1DC572D0-CD84-479A-8FF5-72F9BD03DEB9}" type="presOf" srcId="{A82EBBEB-02CA-450A-ADF0-7E1C99D8D2D1}" destId="{FE47FBD5-A719-41B1-B14E-1999BDDE6C3C}" srcOrd="0" destOrd="0" presId="urn:microsoft.com/office/officeart/2005/8/layout/hProcess11"/>
    <dgm:cxn modelId="{986B94E3-352B-4CB1-8562-C383188E02D7}" srcId="{1C0E0690-0D28-498A-9713-AAA00D9F988C}" destId="{814FBD6B-E8B9-4A8A-99A6-3C744024F994}" srcOrd="0" destOrd="0" parTransId="{AE47D0DD-79C5-4DC7-8A18-862C95366DE5}" sibTransId="{ABC08D6C-03A8-45C5-9D67-9A046D3CA252}"/>
    <dgm:cxn modelId="{914A98F8-43F1-4621-BEED-AD67244C0E51}" type="presOf" srcId="{1C0E0690-0D28-498A-9713-AAA00D9F988C}" destId="{23DCC597-2234-4D4F-96BB-AAFC5589CBAE}" srcOrd="0" destOrd="0" presId="urn:microsoft.com/office/officeart/2005/8/layout/hProcess11"/>
    <dgm:cxn modelId="{54E5C65D-D3FE-4D1A-94F9-E74BB5F54754}" type="presParOf" srcId="{FE47FBD5-A719-41B1-B14E-1999BDDE6C3C}" destId="{AC72F22C-099E-498D-8DC7-9B2A966FB234}" srcOrd="0" destOrd="0" presId="urn:microsoft.com/office/officeart/2005/8/layout/hProcess11"/>
    <dgm:cxn modelId="{DFB46BBD-454E-498C-A26C-E08241064E40}" type="presParOf" srcId="{FE47FBD5-A719-41B1-B14E-1999BDDE6C3C}" destId="{644FC417-65C4-4A14-9BD3-0B4FE4983038}" srcOrd="1" destOrd="0" presId="urn:microsoft.com/office/officeart/2005/8/layout/hProcess11"/>
    <dgm:cxn modelId="{D4864DF5-7F6B-42B0-8036-7A79F8F07223}" type="presParOf" srcId="{644FC417-65C4-4A14-9BD3-0B4FE4983038}" destId="{0BFD2B67-6EEF-4CED-9DD0-87FB3CA2D9F6}" srcOrd="0" destOrd="0" presId="urn:microsoft.com/office/officeart/2005/8/layout/hProcess11"/>
    <dgm:cxn modelId="{FD2435EE-811B-42AF-97A4-DC16528A6A73}" type="presParOf" srcId="{0BFD2B67-6EEF-4CED-9DD0-87FB3CA2D9F6}" destId="{74D5A485-77E1-4371-B1DA-5501D50167D9}" srcOrd="0" destOrd="0" presId="urn:microsoft.com/office/officeart/2005/8/layout/hProcess11"/>
    <dgm:cxn modelId="{6CB404AD-D964-4544-BFFD-D22B04D085F0}" type="presParOf" srcId="{0BFD2B67-6EEF-4CED-9DD0-87FB3CA2D9F6}" destId="{D1720A3A-5323-47FA-A501-DB9E770BAE3D}" srcOrd="1" destOrd="0" presId="urn:microsoft.com/office/officeart/2005/8/layout/hProcess11"/>
    <dgm:cxn modelId="{98FB70AC-2603-4078-9D7F-9AD769EDDE36}" type="presParOf" srcId="{0BFD2B67-6EEF-4CED-9DD0-87FB3CA2D9F6}" destId="{75045AA1-C2A5-42F2-A01E-58F27156D578}" srcOrd="2" destOrd="0" presId="urn:microsoft.com/office/officeart/2005/8/layout/hProcess11"/>
    <dgm:cxn modelId="{A36B3BF8-96FC-4CBF-B597-9A8A15B4B0AA}" type="presParOf" srcId="{644FC417-65C4-4A14-9BD3-0B4FE4983038}" destId="{5D8A696D-F594-467F-A51E-2AFB38010A92}" srcOrd="1" destOrd="0" presId="urn:microsoft.com/office/officeart/2005/8/layout/hProcess11"/>
    <dgm:cxn modelId="{BD46BEE7-BA78-4F36-A70C-2CDB84897350}" type="presParOf" srcId="{644FC417-65C4-4A14-9BD3-0B4FE4983038}" destId="{11DB416F-964F-4B71-91DA-1F7D6BC44488}" srcOrd="2" destOrd="0" presId="urn:microsoft.com/office/officeart/2005/8/layout/hProcess11"/>
    <dgm:cxn modelId="{3E7F7D50-626D-4836-A11E-47496FA009D5}" type="presParOf" srcId="{11DB416F-964F-4B71-91DA-1F7D6BC44488}" destId="{23DCC597-2234-4D4F-96BB-AAFC5589CBAE}" srcOrd="0" destOrd="0" presId="urn:microsoft.com/office/officeart/2005/8/layout/hProcess11"/>
    <dgm:cxn modelId="{59862DC3-C897-42E2-A473-D170DCFDCCD7}" type="presParOf" srcId="{11DB416F-964F-4B71-91DA-1F7D6BC44488}" destId="{DAAE9942-3612-4795-A6AA-72B58A68559F}" srcOrd="1" destOrd="0" presId="urn:microsoft.com/office/officeart/2005/8/layout/hProcess11"/>
    <dgm:cxn modelId="{651C5DA8-90DE-46D6-8504-62E51C45A2E3}" type="presParOf" srcId="{11DB416F-964F-4B71-91DA-1F7D6BC44488}" destId="{0A6DE4B1-B5DC-4351-8D87-B3739B905B9B}" srcOrd="2" destOrd="0" presId="urn:microsoft.com/office/officeart/2005/8/layout/hProcess11"/>
    <dgm:cxn modelId="{564F7172-0FC0-43F8-9F9F-2996E562B532}" type="presParOf" srcId="{644FC417-65C4-4A14-9BD3-0B4FE4983038}" destId="{EB47B162-40A6-4D83-9CDA-D925DC1CB76C}" srcOrd="3" destOrd="0" presId="urn:microsoft.com/office/officeart/2005/8/layout/hProcess11"/>
    <dgm:cxn modelId="{16A22019-633A-4216-9E29-FAEFE3EFE2B7}" type="presParOf" srcId="{644FC417-65C4-4A14-9BD3-0B4FE4983038}" destId="{B05C7BC1-12DC-4B6D-AF8F-61290D245B99}" srcOrd="4" destOrd="0" presId="urn:microsoft.com/office/officeart/2005/8/layout/hProcess11"/>
    <dgm:cxn modelId="{3F436C59-2535-4BA7-93B6-8F71160785E8}" type="presParOf" srcId="{B05C7BC1-12DC-4B6D-AF8F-61290D245B99}" destId="{7E066FCD-E543-4D62-B391-28AD7BF1F33D}" srcOrd="0" destOrd="0" presId="urn:microsoft.com/office/officeart/2005/8/layout/hProcess11"/>
    <dgm:cxn modelId="{208945C7-B5F3-40E5-A398-61F6F15123E8}" type="presParOf" srcId="{B05C7BC1-12DC-4B6D-AF8F-61290D245B99}" destId="{DDB75857-E643-48BD-A6CE-76C56D189731}" srcOrd="1" destOrd="0" presId="urn:microsoft.com/office/officeart/2005/8/layout/hProcess11"/>
    <dgm:cxn modelId="{43B0D4D4-C3F5-426C-8052-E3A99BB4CEC0}" type="presParOf" srcId="{B05C7BC1-12DC-4B6D-AF8F-61290D245B99}" destId="{5E360312-BF1B-4776-8AFC-DA46428FFE53}" srcOrd="2" destOrd="0" presId="urn:microsoft.com/office/officeart/2005/8/layout/hProcess11"/>
    <dgm:cxn modelId="{7BCAC638-F991-4587-8116-6C32347B1629}" type="presParOf" srcId="{644FC417-65C4-4A14-9BD3-0B4FE4983038}" destId="{B7F83558-B746-454C-9E4D-1C5B6461FF57}" srcOrd="5" destOrd="0" presId="urn:microsoft.com/office/officeart/2005/8/layout/hProcess11"/>
    <dgm:cxn modelId="{A5020710-681E-426C-B8F3-84FF2446C4F2}" type="presParOf" srcId="{644FC417-65C4-4A14-9BD3-0B4FE4983038}" destId="{2638DE43-B835-4692-8B6D-859AE60F2741}" srcOrd="6" destOrd="0" presId="urn:microsoft.com/office/officeart/2005/8/layout/hProcess11"/>
    <dgm:cxn modelId="{9643635B-DF97-463E-8ACB-37B9D5FB52EA}" type="presParOf" srcId="{2638DE43-B835-4692-8B6D-859AE60F2741}" destId="{5167A019-C963-46E0-913F-26C35A8A3A2A}" srcOrd="0" destOrd="0" presId="urn:microsoft.com/office/officeart/2005/8/layout/hProcess11"/>
    <dgm:cxn modelId="{17DEFDD1-C92E-4745-8EDA-052E1B832365}" type="presParOf" srcId="{2638DE43-B835-4692-8B6D-859AE60F2741}" destId="{1C4DEAE2-5E91-451B-9FD4-F8E2742DA4C0}" srcOrd="1" destOrd="0" presId="urn:microsoft.com/office/officeart/2005/8/layout/hProcess11"/>
    <dgm:cxn modelId="{4E3126DA-0414-4E7B-8B72-6306AAE10008}" type="presParOf" srcId="{2638DE43-B835-4692-8B6D-859AE60F2741}" destId="{77772CE8-533A-48C5-817A-DF5968D8922E}" srcOrd="2" destOrd="0" presId="urn:microsoft.com/office/officeart/2005/8/layout/hProcess11"/>
    <dgm:cxn modelId="{BE5FF13B-83DF-40BE-9250-CF9C0046944E}" type="presParOf" srcId="{644FC417-65C4-4A14-9BD3-0B4FE4983038}" destId="{36A01DBE-63E2-43ED-B7F8-E0A10E1CE1AA}" srcOrd="7" destOrd="0" presId="urn:microsoft.com/office/officeart/2005/8/layout/hProcess11"/>
    <dgm:cxn modelId="{BCBB23BF-7491-4FAB-B05A-F2A87B29F927}" type="presParOf" srcId="{644FC417-65C4-4A14-9BD3-0B4FE4983038}" destId="{8B56C067-757B-4BDD-9090-681BB1F9C0D8}" srcOrd="8" destOrd="0" presId="urn:microsoft.com/office/officeart/2005/8/layout/hProcess11"/>
    <dgm:cxn modelId="{AD525AEC-F1E7-4F1B-9AF3-1F38545E6F6B}" type="presParOf" srcId="{8B56C067-757B-4BDD-9090-681BB1F9C0D8}" destId="{30B16C26-603B-4732-B0BF-C0E587E16919}" srcOrd="0" destOrd="0" presId="urn:microsoft.com/office/officeart/2005/8/layout/hProcess11"/>
    <dgm:cxn modelId="{8160CF11-560F-45E3-94BD-D391D3BA67C7}" type="presParOf" srcId="{8B56C067-757B-4BDD-9090-681BB1F9C0D8}" destId="{9A02CA11-B5C5-45A6-B08F-3CD31F50CF35}" srcOrd="1" destOrd="0" presId="urn:microsoft.com/office/officeart/2005/8/layout/hProcess11"/>
    <dgm:cxn modelId="{0B641ABD-A8A2-4E82-A207-5B93C921F48C}" type="presParOf" srcId="{8B56C067-757B-4BDD-9090-681BB1F9C0D8}" destId="{F5E186BA-2F4F-4115-87C9-DF7877E6A9C6}"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2F22C-099E-498D-8DC7-9B2A966FB234}">
      <dsp:nvSpPr>
        <dsp:cNvPr id="0" name=""/>
        <dsp:cNvSpPr/>
      </dsp:nvSpPr>
      <dsp:spPr>
        <a:xfrm>
          <a:off x="0" y="882526"/>
          <a:ext cx="8044844" cy="1286537"/>
        </a:xfrm>
        <a:prstGeom prst="notchedRightArrow">
          <a:avLst/>
        </a:prstGeom>
        <a:solidFill>
          <a:srgbClr val="FFDF8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D5A485-77E1-4371-B1DA-5501D50167D9}">
      <dsp:nvSpPr>
        <dsp:cNvPr id="0" name=""/>
        <dsp:cNvSpPr/>
      </dsp:nvSpPr>
      <dsp:spPr>
        <a:xfrm>
          <a:off x="3181" y="0"/>
          <a:ext cx="1391153" cy="12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marL="0" lvl="0" indent="0" algn="l" defTabSz="533400">
            <a:lnSpc>
              <a:spcPct val="90000"/>
            </a:lnSpc>
            <a:spcBef>
              <a:spcPct val="0"/>
            </a:spcBef>
            <a:spcAft>
              <a:spcPct val="35000"/>
            </a:spcAft>
            <a:buNone/>
          </a:pPr>
          <a:r>
            <a:rPr lang="en-US" sz="1200" kern="1200" dirty="0">
              <a:solidFill>
                <a:schemeClr val="tx1">
                  <a:lumMod val="50000"/>
                  <a:lumOff val="50000"/>
                </a:schemeClr>
              </a:solidFill>
              <a:latin typeface="Calibri" panose="020F0502020204030204" pitchFamily="34" charset="0"/>
            </a:rPr>
            <a:t>Founding smartwin</a:t>
          </a:r>
        </a:p>
        <a:p>
          <a:pPr marL="0" lvl="0" indent="0" algn="l" defTabSz="533400">
            <a:lnSpc>
              <a:spcPct val="90000"/>
            </a:lnSpc>
            <a:spcBef>
              <a:spcPct val="0"/>
            </a:spcBef>
            <a:spcAft>
              <a:spcPct val="35000"/>
            </a:spcAft>
            <a:buNone/>
          </a:pPr>
          <a:r>
            <a:rPr lang="en-US" sz="1000" kern="1200" dirty="0">
              <a:solidFill>
                <a:schemeClr val="tx1">
                  <a:lumMod val="50000"/>
                  <a:lumOff val="50000"/>
                </a:schemeClr>
              </a:solidFill>
              <a:latin typeface="Calibri" panose="020F0502020204030204" pitchFamily="34" charset="0"/>
            </a:rPr>
            <a:t>Mathilde Andre,     Sepp Lorber,          Franz Freundorfer</a:t>
          </a:r>
        </a:p>
        <a:p>
          <a:pPr marL="57150" lvl="1" indent="-57150" algn="l" defTabSz="400050">
            <a:lnSpc>
              <a:spcPct val="90000"/>
            </a:lnSpc>
            <a:spcBef>
              <a:spcPct val="0"/>
            </a:spcBef>
            <a:spcAft>
              <a:spcPct val="15000"/>
            </a:spcAft>
            <a:buChar char="•"/>
          </a:pPr>
          <a:r>
            <a:rPr lang="en-US" sz="900" kern="1200" dirty="0">
              <a:solidFill>
                <a:schemeClr val="tx1">
                  <a:lumMod val="50000"/>
                  <a:lumOff val="50000"/>
                </a:schemeClr>
              </a:solidFill>
              <a:latin typeface="Calibri" panose="020F0502020204030204" pitchFamily="34" charset="0"/>
            </a:rPr>
            <a:t>November 2010</a:t>
          </a:r>
        </a:p>
      </dsp:txBody>
      <dsp:txXfrm>
        <a:off x="3181" y="0"/>
        <a:ext cx="1391153" cy="1286537"/>
      </dsp:txXfrm>
    </dsp:sp>
    <dsp:sp modelId="{D1720A3A-5323-47FA-A501-DB9E770BAE3D}">
      <dsp:nvSpPr>
        <dsp:cNvPr id="0" name=""/>
        <dsp:cNvSpPr/>
      </dsp:nvSpPr>
      <dsp:spPr>
        <a:xfrm>
          <a:off x="537941" y="1389695"/>
          <a:ext cx="321634" cy="321634"/>
        </a:xfrm>
        <a:prstGeom prst="ellipse">
          <a:avLst/>
        </a:prstGeom>
        <a:solidFill>
          <a:schemeClr val="tx1">
            <a:lumMod val="65000"/>
            <a:lumOff val="35000"/>
            <a:alpha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DCC597-2234-4D4F-96BB-AAFC5589CBAE}">
      <dsp:nvSpPr>
        <dsp:cNvPr id="0" name=""/>
        <dsp:cNvSpPr/>
      </dsp:nvSpPr>
      <dsp:spPr>
        <a:xfrm>
          <a:off x="1463892" y="1929806"/>
          <a:ext cx="1391153" cy="12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en-US" sz="1200" kern="1200" dirty="0">
              <a:solidFill>
                <a:schemeClr val="tx1">
                  <a:lumMod val="50000"/>
                  <a:lumOff val="50000"/>
                </a:schemeClr>
              </a:solidFill>
              <a:latin typeface="Calibri" panose="020F0502020204030204" pitchFamily="34" charset="0"/>
            </a:rPr>
            <a:t>Development of seven PH window and door systems</a:t>
          </a:r>
        </a:p>
        <a:p>
          <a:pPr marL="57150" lvl="1" indent="-57150" algn="l" defTabSz="400050">
            <a:lnSpc>
              <a:spcPct val="90000"/>
            </a:lnSpc>
            <a:spcBef>
              <a:spcPct val="0"/>
            </a:spcBef>
            <a:spcAft>
              <a:spcPct val="15000"/>
            </a:spcAft>
            <a:buChar char="•"/>
          </a:pPr>
          <a:r>
            <a:rPr lang="en-US" sz="900" kern="1200" dirty="0">
              <a:solidFill>
                <a:schemeClr val="tx1">
                  <a:lumMod val="50000"/>
                  <a:lumOff val="50000"/>
                </a:schemeClr>
              </a:solidFill>
              <a:latin typeface="Calibri" panose="020F0502020204030204" pitchFamily="34" charset="0"/>
            </a:rPr>
            <a:t>till end of 2015 on the market</a:t>
          </a:r>
        </a:p>
      </dsp:txBody>
      <dsp:txXfrm>
        <a:off x="1463892" y="1929806"/>
        <a:ext cx="1391153" cy="1286537"/>
      </dsp:txXfrm>
    </dsp:sp>
    <dsp:sp modelId="{DAAE9942-3612-4795-A6AA-72B58A68559F}">
      <dsp:nvSpPr>
        <dsp:cNvPr id="0" name=""/>
        <dsp:cNvSpPr/>
      </dsp:nvSpPr>
      <dsp:spPr>
        <a:xfrm>
          <a:off x="1998651" y="1389695"/>
          <a:ext cx="321634" cy="321634"/>
        </a:xfrm>
        <a:prstGeom prst="ellipse">
          <a:avLst/>
        </a:prstGeom>
        <a:solidFill>
          <a:schemeClr val="tx1">
            <a:lumMod val="65000"/>
            <a:lumOff val="35000"/>
            <a:alpha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E066FCD-E543-4D62-B391-28AD7BF1F33D}">
      <dsp:nvSpPr>
        <dsp:cNvPr id="0" name=""/>
        <dsp:cNvSpPr/>
      </dsp:nvSpPr>
      <dsp:spPr>
        <a:xfrm>
          <a:off x="2924603" y="0"/>
          <a:ext cx="1391153" cy="12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marL="0" lvl="0" indent="0" algn="l" defTabSz="533400">
            <a:lnSpc>
              <a:spcPct val="90000"/>
            </a:lnSpc>
            <a:spcBef>
              <a:spcPct val="0"/>
            </a:spcBef>
            <a:spcAft>
              <a:spcPct val="35000"/>
            </a:spcAft>
            <a:buNone/>
          </a:pPr>
          <a:r>
            <a:rPr lang="en-US" sz="1200" kern="1200" dirty="0">
              <a:solidFill>
                <a:schemeClr val="tx1">
                  <a:lumMod val="50000"/>
                  <a:lumOff val="50000"/>
                </a:schemeClr>
              </a:solidFill>
              <a:latin typeface="Calibri" panose="020F0502020204030204" pitchFamily="34" charset="0"/>
            </a:rPr>
            <a:t>EU cooperation grows to 12 smartwin members</a:t>
          </a:r>
        </a:p>
        <a:p>
          <a:pPr marL="57150" lvl="1" indent="-57150" algn="l" defTabSz="400050">
            <a:lnSpc>
              <a:spcPct val="90000"/>
            </a:lnSpc>
            <a:spcBef>
              <a:spcPct val="0"/>
            </a:spcBef>
            <a:spcAft>
              <a:spcPct val="15000"/>
            </a:spcAft>
            <a:buChar char="•"/>
          </a:pPr>
          <a:r>
            <a:rPr lang="en-US" sz="900" kern="1200" dirty="0">
              <a:solidFill>
                <a:schemeClr val="tx1">
                  <a:lumMod val="50000"/>
                  <a:lumOff val="50000"/>
                </a:schemeClr>
              </a:solidFill>
              <a:latin typeface="Calibri" panose="020F0502020204030204" pitchFamily="34" charset="0"/>
            </a:rPr>
            <a:t>till end of 2016</a:t>
          </a:r>
        </a:p>
      </dsp:txBody>
      <dsp:txXfrm>
        <a:off x="2924603" y="0"/>
        <a:ext cx="1391153" cy="1286537"/>
      </dsp:txXfrm>
    </dsp:sp>
    <dsp:sp modelId="{DDB75857-E643-48BD-A6CE-76C56D189731}">
      <dsp:nvSpPr>
        <dsp:cNvPr id="0" name=""/>
        <dsp:cNvSpPr/>
      </dsp:nvSpPr>
      <dsp:spPr>
        <a:xfrm>
          <a:off x="3459362" y="1389695"/>
          <a:ext cx="321634" cy="321634"/>
        </a:xfrm>
        <a:prstGeom prst="ellipse">
          <a:avLst/>
        </a:prstGeom>
        <a:solidFill>
          <a:schemeClr val="tx1">
            <a:lumMod val="65000"/>
            <a:lumOff val="3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67A019-C963-46E0-913F-26C35A8A3A2A}">
      <dsp:nvSpPr>
        <dsp:cNvPr id="0" name=""/>
        <dsp:cNvSpPr/>
      </dsp:nvSpPr>
      <dsp:spPr>
        <a:xfrm>
          <a:off x="4385313" y="1929806"/>
          <a:ext cx="1391153" cy="12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en-US" sz="1200" kern="1200" dirty="0">
              <a:solidFill>
                <a:schemeClr val="tx1">
                  <a:lumMod val="50000"/>
                  <a:lumOff val="50000"/>
                </a:schemeClr>
              </a:solidFill>
              <a:latin typeface="Calibri" panose="020F0502020204030204" pitchFamily="34" charset="0"/>
            </a:rPr>
            <a:t>Start of new units outside of Europa </a:t>
          </a:r>
        </a:p>
        <a:p>
          <a:pPr marL="57150" lvl="1" indent="-57150" algn="l" defTabSz="400050">
            <a:lnSpc>
              <a:spcPct val="90000"/>
            </a:lnSpc>
            <a:spcBef>
              <a:spcPct val="0"/>
            </a:spcBef>
            <a:spcAft>
              <a:spcPct val="15000"/>
            </a:spcAft>
            <a:buChar char="•"/>
          </a:pPr>
          <a:r>
            <a:rPr lang="en-US" sz="900" kern="1200" dirty="0">
              <a:solidFill>
                <a:schemeClr val="tx1">
                  <a:lumMod val="50000"/>
                  <a:lumOff val="50000"/>
                </a:schemeClr>
              </a:solidFill>
              <a:latin typeface="Calibri" panose="020F0502020204030204" pitchFamily="34" charset="0"/>
            </a:rPr>
            <a:t>August 2016           Kansas, South Korea, China, New Zealand, Japan</a:t>
          </a:r>
        </a:p>
        <a:p>
          <a:pPr marL="57150" lvl="1" indent="-57150" algn="l" defTabSz="400050">
            <a:lnSpc>
              <a:spcPct val="90000"/>
            </a:lnSpc>
            <a:spcBef>
              <a:spcPct val="0"/>
            </a:spcBef>
            <a:spcAft>
              <a:spcPct val="15000"/>
            </a:spcAft>
            <a:buChar char="•"/>
          </a:pPr>
          <a:endParaRPr lang="en-US" sz="900" kern="1200" dirty="0">
            <a:solidFill>
              <a:schemeClr val="tx1">
                <a:lumMod val="50000"/>
                <a:lumOff val="50000"/>
              </a:schemeClr>
            </a:solidFill>
            <a:latin typeface="Calibri" panose="020F0502020204030204" pitchFamily="34" charset="0"/>
          </a:endParaRPr>
        </a:p>
      </dsp:txBody>
      <dsp:txXfrm>
        <a:off x="4385313" y="1929806"/>
        <a:ext cx="1391153" cy="1286537"/>
      </dsp:txXfrm>
    </dsp:sp>
    <dsp:sp modelId="{1C4DEAE2-5E91-451B-9FD4-F8E2742DA4C0}">
      <dsp:nvSpPr>
        <dsp:cNvPr id="0" name=""/>
        <dsp:cNvSpPr/>
      </dsp:nvSpPr>
      <dsp:spPr>
        <a:xfrm>
          <a:off x="4920073" y="1389695"/>
          <a:ext cx="321634" cy="321634"/>
        </a:xfrm>
        <a:prstGeom prst="ellipse">
          <a:avLst/>
        </a:prstGeom>
        <a:solidFill>
          <a:schemeClr val="tx1">
            <a:lumMod val="65000"/>
            <a:lumOff val="35000"/>
            <a:alpha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B16C26-603B-4732-B0BF-C0E587E16919}">
      <dsp:nvSpPr>
        <dsp:cNvPr id="0" name=""/>
        <dsp:cNvSpPr/>
      </dsp:nvSpPr>
      <dsp:spPr>
        <a:xfrm>
          <a:off x="5846024" y="0"/>
          <a:ext cx="1391153" cy="12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marL="0" lvl="0" indent="0" algn="l" defTabSz="533400">
            <a:lnSpc>
              <a:spcPct val="90000"/>
            </a:lnSpc>
            <a:spcBef>
              <a:spcPct val="0"/>
            </a:spcBef>
            <a:spcAft>
              <a:spcPct val="35000"/>
            </a:spcAft>
            <a:buNone/>
          </a:pPr>
          <a:r>
            <a:rPr lang="en-US" sz="1200" kern="1200" dirty="0">
              <a:solidFill>
                <a:schemeClr val="tx1">
                  <a:lumMod val="50000"/>
                  <a:lumOff val="50000"/>
                </a:schemeClr>
              </a:solidFill>
              <a:latin typeface="Calibri" panose="020F0502020204030204" pitchFamily="34" charset="0"/>
            </a:rPr>
            <a:t>Founding smartshell</a:t>
          </a:r>
        </a:p>
        <a:p>
          <a:pPr marL="57150" lvl="1" indent="-57150" algn="l" defTabSz="400050">
            <a:lnSpc>
              <a:spcPct val="90000"/>
            </a:lnSpc>
            <a:spcBef>
              <a:spcPct val="0"/>
            </a:spcBef>
            <a:spcAft>
              <a:spcPct val="15000"/>
            </a:spcAft>
            <a:buChar char="•"/>
          </a:pPr>
          <a:r>
            <a:rPr lang="en-US" sz="900" kern="1200" dirty="0">
              <a:solidFill>
                <a:schemeClr val="tx1">
                  <a:lumMod val="50000"/>
                  <a:lumOff val="50000"/>
                </a:schemeClr>
              </a:solidFill>
              <a:latin typeface="Calibri" panose="020F0502020204030204" pitchFamily="34" charset="0"/>
            </a:rPr>
            <a:t>July 2018                    today five partners</a:t>
          </a:r>
        </a:p>
      </dsp:txBody>
      <dsp:txXfrm>
        <a:off x="5846024" y="0"/>
        <a:ext cx="1391153" cy="1286537"/>
      </dsp:txXfrm>
    </dsp:sp>
    <dsp:sp modelId="{9A02CA11-B5C5-45A6-B08F-3CD31F50CF35}">
      <dsp:nvSpPr>
        <dsp:cNvPr id="0" name=""/>
        <dsp:cNvSpPr/>
      </dsp:nvSpPr>
      <dsp:spPr>
        <a:xfrm>
          <a:off x="6380784" y="1389695"/>
          <a:ext cx="321634" cy="321634"/>
        </a:xfrm>
        <a:prstGeom prst="ellipse">
          <a:avLst/>
        </a:prstGeom>
        <a:solidFill>
          <a:schemeClr val="tx1">
            <a:lumMod val="65000"/>
            <a:lumOff val="35000"/>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de-DE"/>
          </a:p>
        </p:txBody>
      </p:sp>
      <p:sp>
        <p:nvSpPr>
          <p:cNvPr id="3" name="Datumsplatzhalt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F98F1308-2C54-4A69-8137-A46FAF31F343}" type="datetimeFigureOut">
              <a:rPr lang="de-DE" smtClean="0"/>
              <a:t>08.09.2021</a:t>
            </a:fld>
            <a:endParaRPr lang="de-DE"/>
          </a:p>
        </p:txBody>
      </p:sp>
      <p:sp>
        <p:nvSpPr>
          <p:cNvPr id="4" name="Folienbildplatzhalter 3"/>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9066" tIns="49533" rIns="99066" bIns="49533" rtlCol="0" anchor="ctr"/>
          <a:lstStyle/>
          <a:p>
            <a:endParaRPr lang="de-DE"/>
          </a:p>
        </p:txBody>
      </p:sp>
      <p:sp>
        <p:nvSpPr>
          <p:cNvPr id="5" name="Notizenplatzhalter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de-DE"/>
          </a:p>
        </p:txBody>
      </p:sp>
      <p:sp>
        <p:nvSpPr>
          <p:cNvPr id="7" name="Foliennummernplatzhalt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9B46AA6B-E80B-46B5-B569-182C55FB45FD}" type="slidenum">
              <a:rPr lang="de-DE" smtClean="0"/>
              <a:t>‹Nr.›</a:t>
            </a:fld>
            <a:endParaRPr lang="de-DE"/>
          </a:p>
        </p:txBody>
      </p:sp>
    </p:spTree>
    <p:extLst>
      <p:ext uri="{BB962C8B-B14F-4D97-AF65-F5344CB8AC3E}">
        <p14:creationId xmlns:p14="http://schemas.microsoft.com/office/powerpoint/2010/main" val="202754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661">
              <a:defRPr/>
            </a:pPr>
            <a:r>
              <a:rPr lang="en-GB" dirty="0"/>
              <a:t>The founders Mathilde Andre (France), Sepp Lorber (Austria) and Franz Freundorfer (Germany) have gained more than 20 years of experience in the PH window section. At the moment, there are eight different PH window and PH door components available. All these products are produced according to the certifications and CE signing by one single company in Styria. After the go-life of a new product is done and a couple of projects are free of any quality problems, the product gets free for the production to all license partners. </a:t>
            </a:r>
            <a:endParaRPr lang="de-DE" dirty="0"/>
          </a:p>
          <a:p>
            <a:endParaRPr lang="de-DE" dirty="0"/>
          </a:p>
        </p:txBody>
      </p:sp>
      <p:sp>
        <p:nvSpPr>
          <p:cNvPr id="4" name="Foliennummernplatzhalter 3"/>
          <p:cNvSpPr>
            <a:spLocks noGrp="1"/>
          </p:cNvSpPr>
          <p:nvPr>
            <p:ph type="sldNum" sz="quarter" idx="10"/>
          </p:nvPr>
        </p:nvSpPr>
        <p:spPr/>
        <p:txBody>
          <a:bodyPr/>
          <a:lstStyle/>
          <a:p>
            <a:fld id="{9B46AA6B-E80B-46B5-B569-182C55FB45FD}" type="slidenum">
              <a:rPr lang="de-DE" smtClean="0"/>
              <a:t>3</a:t>
            </a:fld>
            <a:endParaRPr lang="de-DE"/>
          </a:p>
        </p:txBody>
      </p:sp>
    </p:spTree>
    <p:extLst>
      <p:ext uri="{BB962C8B-B14F-4D97-AF65-F5344CB8AC3E}">
        <p14:creationId xmlns:p14="http://schemas.microsoft.com/office/powerpoint/2010/main" val="161955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a:t>Mastertitelformat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E8EB8824-D7E1-0545-BF1A-D15A5F4DA281}" type="datetimeFigureOut">
              <a:rPr lang="de-DE" smtClean="0"/>
              <a:t>08.09.2021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256225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EB8824-D7E1-0545-BF1A-D15A5F4DA281}" type="datetimeFigureOut">
              <a:rPr lang="de-DE" smtClean="0"/>
              <a:t>08.09.2021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281315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54781"/>
            <a:ext cx="2057400" cy="3290888"/>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154781"/>
            <a:ext cx="6019800" cy="329088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EB8824-D7E1-0545-BF1A-D15A5F4DA281}" type="datetimeFigureOut">
              <a:rPr lang="de-DE" smtClean="0"/>
              <a:t>08.09.2021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131171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EB8824-D7E1-0545-BF1A-D15A5F4DA281}" type="datetimeFigureOut">
              <a:rPr lang="de-DE" smtClean="0"/>
              <a:t>08.09.2021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244541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E8EB8824-D7E1-0545-BF1A-D15A5F4DA281}" type="datetimeFigureOut">
              <a:rPr lang="de-DE" smtClean="0"/>
              <a:t>08.09.2021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228017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EB8824-D7E1-0545-BF1A-D15A5F4DA281}" type="datetimeFigureOut">
              <a:rPr lang="de-DE" smtClean="0"/>
              <a:t>08.09.2021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327046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EB8824-D7E1-0545-BF1A-D15A5F4DA281}" type="datetimeFigureOut">
              <a:rPr lang="de-DE" smtClean="0"/>
              <a:t>08.09.2021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165688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E8EB8824-D7E1-0545-BF1A-D15A5F4DA281}" type="datetimeFigureOut">
              <a:rPr lang="de-DE" smtClean="0"/>
              <a:t>08.09.2021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247181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EB8824-D7E1-0545-BF1A-D15A5F4DA281}" type="datetimeFigureOut">
              <a:rPr lang="de-DE" smtClean="0"/>
              <a:t>08.09.2021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162963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E8EB8824-D7E1-0545-BF1A-D15A5F4DA281}" type="datetimeFigureOut">
              <a:rPr lang="de-DE" smtClean="0"/>
              <a:t>08.09.2021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396762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E8EB8824-D7E1-0545-BF1A-D15A5F4DA281}" type="datetimeFigureOut">
              <a:rPr lang="de-DE" smtClean="0"/>
              <a:t>08.09.2021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340748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EB8824-D7E1-0545-BF1A-D15A5F4DA281}" type="datetimeFigureOut">
              <a:rPr lang="de-DE" smtClean="0"/>
              <a:t>08.09.2021</a:t>
            </a:fld>
            <a:endParaRPr lang="de-DE"/>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761EF5-50A4-D84C-9715-5EE833E942E2}" type="slidenum">
              <a:rPr lang="de-DE" smtClean="0"/>
              <a:t>‹Nr.›</a:t>
            </a:fld>
            <a:endParaRPr lang="de-DE"/>
          </a:p>
        </p:txBody>
      </p:sp>
    </p:spTree>
    <p:extLst>
      <p:ext uri="{BB962C8B-B14F-4D97-AF65-F5344CB8AC3E}">
        <p14:creationId xmlns:p14="http://schemas.microsoft.com/office/powerpoint/2010/main" val="361080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emf"/><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emf"/><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0" y="0"/>
            <a:ext cx="9144000" cy="5149942"/>
          </a:xfrm>
          <a:prstGeom prst="rect">
            <a:avLst/>
          </a:prstGeom>
        </p:spPr>
      </p:pic>
      <p:sp>
        <p:nvSpPr>
          <p:cNvPr id="7" name="Titel 1"/>
          <p:cNvSpPr>
            <a:spLocks noGrp="1"/>
          </p:cNvSpPr>
          <p:nvPr>
            <p:ph type="ctrTitle" idx="4294967295"/>
          </p:nvPr>
        </p:nvSpPr>
        <p:spPr>
          <a:xfrm>
            <a:off x="2186353" y="1656401"/>
            <a:ext cx="5545015" cy="2984634"/>
          </a:xfrm>
          <a:prstGeom prst="rect">
            <a:avLst/>
          </a:prstGeom>
          <a:noFill/>
        </p:spPr>
        <p:txBody>
          <a:bodyPr/>
          <a:lstStyle/>
          <a:p>
            <a:r>
              <a:rPr lang="en-US" sz="3200" dirty="0">
                <a:solidFill>
                  <a:srgbClr val="FFDF84"/>
                </a:solidFill>
                <a:latin typeface="Calibri" panose="020F0502020204030204" pitchFamily="34" charset="0"/>
              </a:rPr>
              <a:t>Passive House Building envelope in all climatic regions </a:t>
            </a:r>
            <a:br>
              <a:rPr lang="en-US" sz="3200" dirty="0">
                <a:solidFill>
                  <a:srgbClr val="FFDF84"/>
                </a:solidFill>
                <a:latin typeface="Calibri" panose="020F0502020204030204" pitchFamily="34" charset="0"/>
              </a:rPr>
            </a:br>
            <a:r>
              <a:rPr lang="en-US" sz="3200" dirty="0">
                <a:solidFill>
                  <a:srgbClr val="FFDF84"/>
                </a:solidFill>
                <a:latin typeface="Calibri" panose="020F0502020204030204" pitchFamily="34" charset="0"/>
              </a:rPr>
              <a:t>– </a:t>
            </a:r>
            <a:br>
              <a:rPr lang="en-US" sz="3200" dirty="0">
                <a:solidFill>
                  <a:srgbClr val="FFDF84"/>
                </a:solidFill>
                <a:latin typeface="Calibri" panose="020F0502020204030204" pitchFamily="34" charset="0"/>
              </a:rPr>
            </a:br>
            <a:r>
              <a:rPr lang="en-US" sz="3200" dirty="0">
                <a:solidFill>
                  <a:srgbClr val="FFDF84"/>
                </a:solidFill>
                <a:latin typeface="Calibri" panose="020F0502020204030204" pitchFamily="34" charset="0"/>
              </a:rPr>
              <a:t>solutions for the practice</a:t>
            </a:r>
            <a:br>
              <a:rPr lang="en-US" sz="3200" dirty="0">
                <a:solidFill>
                  <a:srgbClr val="FFDF84"/>
                </a:solidFill>
                <a:latin typeface="Calibri" panose="020F0502020204030204" pitchFamily="34" charset="0"/>
              </a:rPr>
            </a:br>
            <a:br>
              <a:rPr lang="de-DE" sz="3200" dirty="0">
                <a:solidFill>
                  <a:srgbClr val="FFDF84"/>
                </a:solidFill>
                <a:latin typeface="Calibri" panose="020F0502020204030204" pitchFamily="34" charset="0"/>
              </a:rPr>
            </a:br>
            <a:r>
              <a:rPr lang="de-DE" sz="2400" dirty="0">
                <a:solidFill>
                  <a:srgbClr val="FFDF84"/>
                </a:solidFill>
                <a:latin typeface="Calibri" panose="020F0502020204030204" pitchFamily="34" charset="0"/>
              </a:rPr>
              <a:t>franz </a:t>
            </a:r>
            <a:r>
              <a:rPr lang="de-DE" sz="2400" dirty="0" err="1">
                <a:solidFill>
                  <a:srgbClr val="FFDF84"/>
                </a:solidFill>
                <a:latin typeface="Calibri" panose="020F0502020204030204" pitchFamily="34" charset="0"/>
              </a:rPr>
              <a:t>freundorfer</a:t>
            </a:r>
            <a:r>
              <a:rPr lang="de-DE" sz="2400" dirty="0">
                <a:solidFill>
                  <a:srgbClr val="FFDF84"/>
                </a:solidFill>
                <a:latin typeface="Calibri" panose="020F0502020204030204" pitchFamily="34" charset="0"/>
              </a:rPr>
              <a:t> </a:t>
            </a:r>
            <a:endParaRPr lang="de-DE" sz="3200" dirty="0">
              <a:solidFill>
                <a:srgbClr val="FFDF84"/>
              </a:solidFill>
              <a:latin typeface="Calibri" panose="020F0502020204030204"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10254"/>
            <a:ext cx="960001" cy="1440000"/>
          </a:xfrm>
          <a:prstGeom prst="rect">
            <a:avLst/>
          </a:prstGeom>
        </p:spPr>
      </p:pic>
      <p:grpSp>
        <p:nvGrpSpPr>
          <p:cNvPr id="9" name="Gruppieren 8"/>
          <p:cNvGrpSpPr/>
          <p:nvPr/>
        </p:nvGrpSpPr>
        <p:grpSpPr>
          <a:xfrm>
            <a:off x="7560000" y="90000"/>
            <a:ext cx="1152000" cy="583200"/>
            <a:chOff x="7472410" y="59230"/>
            <a:chExt cx="1152000" cy="583200"/>
          </a:xfrm>
        </p:grpSpPr>
        <p:pic>
          <p:nvPicPr>
            <p:cNvPr id="10" name="Bild 3"/>
            <p:cNvPicPr preferRelativeResize="0">
              <a:picLocks/>
            </p:cNvPicPr>
            <p:nvPr/>
          </p:nvPicPr>
          <p:blipFill>
            <a:blip r:embed="rId2"/>
            <a:stretch>
              <a:fillRect/>
            </a:stretch>
          </p:blipFill>
          <p:spPr>
            <a:xfrm>
              <a:off x="7472410" y="59230"/>
              <a:ext cx="1152000" cy="583200"/>
            </a:xfrm>
            <a:prstGeom prst="rect">
              <a:avLst/>
            </a:prstGeom>
          </p:spPr>
        </p:pic>
        <p:pic>
          <p:nvPicPr>
            <p:cNvPr id="11" name="Bild 6"/>
            <p:cNvPicPr>
              <a:picLocks noChangeAspect="1"/>
            </p:cNvPicPr>
            <p:nvPr/>
          </p:nvPicPr>
          <p:blipFill>
            <a:blip r:embed="rId4"/>
            <a:stretch>
              <a:fillRect/>
            </a:stretch>
          </p:blipFill>
          <p:spPr>
            <a:xfrm>
              <a:off x="7510149" y="89726"/>
              <a:ext cx="1076521" cy="522208"/>
            </a:xfrm>
            <a:prstGeom prst="rect">
              <a:avLst/>
            </a:prstGeom>
          </p:spPr>
        </p:pic>
      </p:grpSp>
    </p:spTree>
    <p:extLst>
      <p:ext uri="{BB962C8B-B14F-4D97-AF65-F5344CB8AC3E}">
        <p14:creationId xmlns:p14="http://schemas.microsoft.com/office/powerpoint/2010/main" val="87383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sp>
        <p:nvSpPr>
          <p:cNvPr id="14" name="Titel 1"/>
          <p:cNvSpPr txBox="1">
            <a:spLocks/>
          </p:cNvSpPr>
          <p:nvPr/>
        </p:nvSpPr>
        <p:spPr>
          <a:xfrm>
            <a:off x="612423" y="99231"/>
            <a:ext cx="6947577" cy="37861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353E41"/>
                </a:solidFill>
              </a:rPr>
              <a:t>Ventilation through integration into building envelope</a:t>
            </a:r>
          </a:p>
        </p:txBody>
      </p:sp>
      <p:sp>
        <p:nvSpPr>
          <p:cNvPr id="7" name="Titel 1"/>
          <p:cNvSpPr txBox="1">
            <a:spLocks/>
          </p:cNvSpPr>
          <p:nvPr/>
        </p:nvSpPr>
        <p:spPr>
          <a:xfrm>
            <a:off x="0" y="797126"/>
            <a:ext cx="9144000" cy="4348712"/>
          </a:xfrm>
          <a:prstGeom prst="rect">
            <a:avLst/>
          </a:prstGeom>
          <a:solidFill>
            <a:srgbClr val="FFDF84"/>
          </a:solidFill>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000" dirty="0">
              <a:solidFill>
                <a:srgbClr val="353E41"/>
              </a:solidFill>
              <a:cs typeface="Arial"/>
            </a:endParaRPr>
          </a:p>
        </p:txBody>
      </p:sp>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 y="797126"/>
            <a:ext cx="3679315" cy="434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platzhalter 9">
            <a:extLst>
              <a:ext uri="{FF2B5EF4-FFF2-40B4-BE49-F238E27FC236}">
                <a16:creationId xmlns:a16="http://schemas.microsoft.com/office/drawing/2014/main" id="{76E843D4-09ED-4C53-AC6A-DF37EA31ED77}"/>
              </a:ext>
            </a:extLst>
          </p:cNvPr>
          <p:cNvSpPr txBox="1">
            <a:spLocks/>
          </p:cNvSpPr>
          <p:nvPr/>
        </p:nvSpPr>
        <p:spPr>
          <a:xfrm>
            <a:off x="4352925" y="831600"/>
            <a:ext cx="4359075" cy="4027178"/>
          </a:xfrm>
          <a:prstGeom prst="rect">
            <a:avLst/>
          </a:prstGeom>
          <a:solidFill>
            <a:srgbClr val="FFDF84"/>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200" dirty="0">
              <a:solidFill>
                <a:srgbClr val="353E41"/>
              </a:solidFill>
              <a:latin typeface="Calibri" panose="020F0502020204030204" pitchFamily="34" charset="0"/>
            </a:endParaRPr>
          </a:p>
          <a:p>
            <a:r>
              <a:rPr lang="en-US" sz="2200" dirty="0">
                <a:solidFill>
                  <a:srgbClr val="353E41"/>
                </a:solidFill>
                <a:latin typeface="Calibri" panose="020F0502020204030204" pitchFamily="34" charset="0"/>
              </a:rPr>
              <a:t>A passive house certified, CE signed comfort ventilation unit with a nominal flow rate of max. 180 m³ can be produced in small amounts below 1000,- EUR.</a:t>
            </a:r>
            <a:r>
              <a:rPr lang="en-GB" sz="2200" dirty="0">
                <a:solidFill>
                  <a:srgbClr val="353E41"/>
                </a:solidFill>
                <a:latin typeface="Calibri" panose="020F0502020204030204" pitchFamily="34" charset="0"/>
              </a:rPr>
              <a:t>          </a:t>
            </a:r>
          </a:p>
          <a:p>
            <a:r>
              <a:rPr lang="en-GB" sz="2200" dirty="0">
                <a:solidFill>
                  <a:srgbClr val="353E41"/>
                </a:solidFill>
                <a:latin typeface="Calibri" panose="020F0502020204030204" pitchFamily="34" charset="0"/>
              </a:rPr>
              <a:t>         </a:t>
            </a:r>
            <a:endParaRPr lang="de-DE" sz="2200" b="1" dirty="0">
              <a:solidFill>
                <a:srgbClr val="353E41"/>
              </a:solidFill>
              <a:latin typeface="Calibri" panose="020F0502020204030204" pitchFamily="34" charset="0"/>
            </a:endParaRPr>
          </a:p>
        </p:txBody>
      </p:sp>
      <p:sp>
        <p:nvSpPr>
          <p:cNvPr id="19" name="Textplatzhalter 9">
            <a:extLst>
              <a:ext uri="{FF2B5EF4-FFF2-40B4-BE49-F238E27FC236}">
                <a16:creationId xmlns:a16="http://schemas.microsoft.com/office/drawing/2014/main" id="{2F37F0CD-C02A-4A6B-A7D7-8F7113076295}"/>
              </a:ext>
            </a:extLst>
          </p:cNvPr>
          <p:cNvSpPr txBox="1">
            <a:spLocks/>
          </p:cNvSpPr>
          <p:nvPr/>
        </p:nvSpPr>
        <p:spPr>
          <a:xfrm>
            <a:off x="4439122" y="3584235"/>
            <a:ext cx="4037427" cy="1274544"/>
          </a:xfrm>
          <a:prstGeom prst="rect">
            <a:avLst/>
          </a:prstGeom>
          <a:solidFill>
            <a:srgbClr val="FFDF84"/>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solidFill>
                  <a:srgbClr val="353E41"/>
                </a:solidFill>
                <a:latin typeface="Calibri" panose="020F0502020204030204" pitchFamily="34" charset="0"/>
              </a:rPr>
              <a:t>Thus, the end consumer can still earn money with his fresh air.</a:t>
            </a:r>
            <a:endParaRPr lang="en-GB" sz="2200" dirty="0">
              <a:solidFill>
                <a:srgbClr val="353E41"/>
              </a:solidFill>
              <a:latin typeface="Calibri" panose="020F0502020204030204" pitchFamily="34" charset="0"/>
            </a:endParaRPr>
          </a:p>
        </p:txBody>
      </p:sp>
    </p:spTree>
    <p:extLst>
      <p:ext uri="{BB962C8B-B14F-4D97-AF65-F5344CB8AC3E}">
        <p14:creationId xmlns:p14="http://schemas.microsoft.com/office/powerpoint/2010/main" val="28512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7752643" y="0"/>
            <a:ext cx="1413333" cy="5151600"/>
          </a:xfrm>
          <a:prstGeom prst="rect">
            <a:avLst/>
          </a:prstGeom>
        </p:spPr>
      </p:pic>
      <p:grpSp>
        <p:nvGrpSpPr>
          <p:cNvPr id="11" name="Gruppieren 10"/>
          <p:cNvGrpSpPr/>
          <p:nvPr/>
        </p:nvGrpSpPr>
        <p:grpSpPr>
          <a:xfrm>
            <a:off x="7920000" y="72000"/>
            <a:ext cx="1152000" cy="583200"/>
            <a:chOff x="7472410" y="59230"/>
            <a:chExt cx="1152000" cy="583200"/>
          </a:xfrm>
        </p:grpSpPr>
        <p:pic>
          <p:nvPicPr>
            <p:cNvPr id="12" name="Bild 3"/>
            <p:cNvPicPr preferRelativeResize="0">
              <a:picLocks/>
            </p:cNvPicPr>
            <p:nvPr/>
          </p:nvPicPr>
          <p:blipFill>
            <a:blip r:embed="rId2"/>
            <a:stretch>
              <a:fillRect/>
            </a:stretch>
          </p:blipFill>
          <p:spPr>
            <a:xfrm>
              <a:off x="7472410" y="59230"/>
              <a:ext cx="1152000" cy="583200"/>
            </a:xfrm>
            <a:prstGeom prst="rect">
              <a:avLst/>
            </a:prstGeom>
          </p:spPr>
        </p:pic>
        <p:pic>
          <p:nvPicPr>
            <p:cNvPr id="13" name="Bild 6"/>
            <p:cNvPicPr>
              <a:picLocks noChangeAspect="1"/>
            </p:cNvPicPr>
            <p:nvPr/>
          </p:nvPicPr>
          <p:blipFill>
            <a:blip r:embed="rId3"/>
            <a:stretch>
              <a:fillRect/>
            </a:stretch>
          </p:blipFill>
          <p:spPr>
            <a:xfrm>
              <a:off x="7510149" y="89726"/>
              <a:ext cx="1076521" cy="522208"/>
            </a:xfrm>
            <a:prstGeom prst="rect">
              <a:avLst/>
            </a:prstGeom>
          </p:spPr>
        </p:pic>
      </p:grpSp>
      <p:sp>
        <p:nvSpPr>
          <p:cNvPr id="14" name="Titel 1"/>
          <p:cNvSpPr txBox="1">
            <a:spLocks/>
          </p:cNvSpPr>
          <p:nvPr/>
        </p:nvSpPr>
        <p:spPr>
          <a:xfrm>
            <a:off x="7752643" y="814956"/>
            <a:ext cx="1413333" cy="2984634"/>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DF84"/>
                </a:solidFill>
                <a:latin typeface="Calibri" panose="020F0502020204030204" pitchFamily="34" charset="0"/>
              </a:rPr>
              <a:t>present</a:t>
            </a:r>
          </a:p>
          <a:p>
            <a:r>
              <a:rPr lang="en-US" sz="2800" dirty="0">
                <a:solidFill>
                  <a:srgbClr val="FFDF84"/>
                </a:solidFill>
                <a:latin typeface="Calibri" panose="020F0502020204030204" pitchFamily="34" charset="0"/>
              </a:rPr>
              <a:t>partners around the globe</a:t>
            </a:r>
            <a:endParaRPr lang="de-DE" sz="2800" dirty="0">
              <a:solidFill>
                <a:srgbClr val="FFDF84"/>
              </a:solidFill>
              <a:latin typeface="Calibri" panose="020F0502020204030204" pitchFamily="34" charset="0"/>
            </a:endParaRPr>
          </a:p>
        </p:txBody>
      </p:sp>
      <p:sp>
        <p:nvSpPr>
          <p:cNvPr id="15" name="Titel 1"/>
          <p:cNvSpPr txBox="1">
            <a:spLocks/>
          </p:cNvSpPr>
          <p:nvPr/>
        </p:nvSpPr>
        <p:spPr>
          <a:xfrm>
            <a:off x="7752643" y="814956"/>
            <a:ext cx="1391358" cy="2984634"/>
          </a:xfrm>
          <a:prstGeom prst="rect">
            <a:avLst/>
          </a:prstGeom>
          <a:solidFill>
            <a:srgbClr val="353E41"/>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DF84"/>
                </a:solidFill>
                <a:latin typeface="Calibri" panose="020F0502020204030204" pitchFamily="34" charset="0"/>
              </a:rPr>
              <a:t>specific regional products needed in all different climate regions</a:t>
            </a:r>
          </a:p>
        </p:txBody>
      </p:sp>
      <p:sp>
        <p:nvSpPr>
          <p:cNvPr id="9" name="Titel 1"/>
          <p:cNvSpPr txBox="1">
            <a:spLocks/>
          </p:cNvSpPr>
          <p:nvPr/>
        </p:nvSpPr>
        <p:spPr>
          <a:xfrm>
            <a:off x="7752643" y="814956"/>
            <a:ext cx="1391358" cy="3954752"/>
          </a:xfrm>
          <a:prstGeom prst="rect">
            <a:avLst/>
          </a:prstGeom>
          <a:solidFill>
            <a:srgbClr val="353E41"/>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solidFill>
                  <a:srgbClr val="FFDF84"/>
                </a:solidFill>
                <a:latin typeface="Calibri" panose="020F0502020204030204" pitchFamily="34" charset="0"/>
              </a:rPr>
              <a:t>Just market </a:t>
            </a:r>
            <a:r>
              <a:rPr lang="en-US" sz="2000" dirty="0">
                <a:solidFill>
                  <a:srgbClr val="FFDF84"/>
                </a:solidFill>
                <a:latin typeface="Calibri" panose="020F0502020204030204" pitchFamily="34" charset="0"/>
              </a:rPr>
              <a:t>cozy homes as your product</a:t>
            </a:r>
          </a:p>
          <a:p>
            <a:r>
              <a:rPr lang="en-US" sz="1600" dirty="0">
                <a:solidFill>
                  <a:srgbClr val="FFDF84"/>
                </a:solidFill>
                <a:latin typeface="Calibri" panose="020F0502020204030204" pitchFamily="34" charset="0"/>
              </a:rPr>
              <a:t>and not its components.</a:t>
            </a:r>
          </a:p>
          <a:p>
            <a:r>
              <a:rPr lang="en-US" sz="1600" dirty="0">
                <a:solidFill>
                  <a:srgbClr val="FFDF84"/>
                </a:solidFill>
                <a:latin typeface="Calibri" panose="020F0502020204030204" pitchFamily="34" charset="0"/>
              </a:rPr>
              <a:t> </a:t>
            </a:r>
            <a:r>
              <a:rPr lang="en-US" sz="2400" dirty="0">
                <a:solidFill>
                  <a:srgbClr val="FFDF84"/>
                </a:solidFill>
                <a:latin typeface="Calibri" panose="020F0502020204030204" pitchFamily="34" charset="0"/>
              </a:rPr>
              <a:t>Passive House is “just” the</a:t>
            </a:r>
          </a:p>
          <a:p>
            <a:r>
              <a:rPr lang="en-US" sz="2400" dirty="0">
                <a:solidFill>
                  <a:srgbClr val="FFDF84"/>
                </a:solidFill>
                <a:latin typeface="Calibri" panose="020F0502020204030204" pitchFamily="34" charset="0"/>
              </a:rPr>
              <a:t>energy standard</a:t>
            </a:r>
          </a:p>
          <a:p>
            <a:r>
              <a:rPr lang="en-US" sz="1600" dirty="0">
                <a:solidFill>
                  <a:srgbClr val="FFDF84"/>
                </a:solidFill>
                <a:latin typeface="Calibri" panose="020F0502020204030204" pitchFamily="34" charset="0"/>
              </a:rPr>
              <a:t>of your product. </a:t>
            </a:r>
          </a:p>
        </p:txBody>
      </p:sp>
      <p:grpSp>
        <p:nvGrpSpPr>
          <p:cNvPr id="5" name="Gruppieren 4"/>
          <p:cNvGrpSpPr/>
          <p:nvPr/>
        </p:nvGrpSpPr>
        <p:grpSpPr>
          <a:xfrm>
            <a:off x="-1" y="0"/>
            <a:ext cx="7752643" cy="5143500"/>
            <a:chOff x="-1" y="0"/>
            <a:chExt cx="7752643" cy="514350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7752643" cy="5143500"/>
            </a:xfrm>
            <a:prstGeom prst="rect">
              <a:avLst/>
            </a:prstGeom>
          </p:spPr>
        </p:pic>
        <p:sp>
          <p:nvSpPr>
            <p:cNvPr id="2" name="Textfeld 1"/>
            <p:cNvSpPr txBox="1"/>
            <p:nvPr/>
          </p:nvSpPr>
          <p:spPr>
            <a:xfrm>
              <a:off x="1520327" y="352583"/>
              <a:ext cx="3084723" cy="369332"/>
            </a:xfrm>
            <a:prstGeom prst="rect">
              <a:avLst/>
            </a:prstGeom>
            <a:solidFill>
              <a:schemeClr val="tx1"/>
            </a:solidFill>
          </p:spPr>
          <p:txBody>
            <a:bodyPr wrap="square" rtlCol="0">
              <a:spAutoFit/>
            </a:bodyPr>
            <a:lstStyle/>
            <a:p>
              <a:pPr algn="ctr"/>
              <a:r>
                <a:rPr lang="de-DE" b="1" dirty="0" err="1">
                  <a:solidFill>
                    <a:srgbClr val="FFDF84"/>
                  </a:solidFill>
                </a:rPr>
                <a:t>Our</a:t>
              </a:r>
              <a:r>
                <a:rPr lang="de-DE" b="1" dirty="0">
                  <a:solidFill>
                    <a:srgbClr val="FFDF84"/>
                  </a:solidFill>
                </a:rPr>
                <a:t> </a:t>
              </a:r>
              <a:r>
                <a:rPr lang="de-DE" b="1" dirty="0" err="1">
                  <a:solidFill>
                    <a:srgbClr val="FFDF84"/>
                  </a:solidFill>
                </a:rPr>
                <a:t>partners</a:t>
              </a:r>
              <a:r>
                <a:rPr lang="de-DE" b="1" dirty="0">
                  <a:solidFill>
                    <a:srgbClr val="FFDF84"/>
                  </a:solidFill>
                </a:rPr>
                <a:t> </a:t>
              </a:r>
              <a:r>
                <a:rPr lang="de-DE" b="1" dirty="0" err="1">
                  <a:solidFill>
                    <a:srgbClr val="FFDF84"/>
                  </a:solidFill>
                </a:rPr>
                <a:t>around</a:t>
              </a:r>
              <a:r>
                <a:rPr lang="de-DE" b="1" dirty="0">
                  <a:solidFill>
                    <a:srgbClr val="FFDF84"/>
                  </a:solidFill>
                </a:rPr>
                <a:t> </a:t>
              </a:r>
              <a:r>
                <a:rPr lang="de-DE" b="1" dirty="0" err="1">
                  <a:solidFill>
                    <a:srgbClr val="FFDF84"/>
                  </a:solidFill>
                </a:rPr>
                <a:t>the</a:t>
              </a:r>
              <a:r>
                <a:rPr lang="de-DE" b="1" dirty="0">
                  <a:solidFill>
                    <a:srgbClr val="FFDF84"/>
                  </a:solidFill>
                </a:rPr>
                <a:t> </a:t>
              </a:r>
              <a:r>
                <a:rPr lang="de-DE" b="1" dirty="0" err="1">
                  <a:solidFill>
                    <a:srgbClr val="FFDF84"/>
                  </a:solidFill>
                </a:rPr>
                <a:t>globe</a:t>
              </a:r>
              <a:endParaRPr lang="de-DE" b="1" dirty="0">
                <a:solidFill>
                  <a:srgbClr val="FFDF84"/>
                </a:solidFill>
              </a:endParaRPr>
            </a:p>
          </p:txBody>
        </p:sp>
      </p:grpSp>
    </p:spTree>
    <p:extLst>
      <p:ext uri="{BB962C8B-B14F-4D97-AF65-F5344CB8AC3E}">
        <p14:creationId xmlns:p14="http://schemas.microsoft.com/office/powerpoint/2010/main" val="39246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a:xfrm>
            <a:off x="612423" y="89993"/>
            <a:ext cx="6947577" cy="418222"/>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353E41"/>
                </a:solidFill>
                <a:cs typeface="Arial"/>
              </a:rPr>
              <a:t>History of smartwin and smartshell cooperation </a:t>
            </a:r>
          </a:p>
        </p:txBody>
      </p:sp>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3"/>
            <a:stretch>
              <a:fillRect/>
            </a:stretch>
          </p:blipFill>
          <p:spPr>
            <a:xfrm>
              <a:off x="7472410" y="59230"/>
              <a:ext cx="1152000" cy="583200"/>
            </a:xfrm>
            <a:prstGeom prst="rect">
              <a:avLst/>
            </a:prstGeom>
          </p:spPr>
        </p:pic>
        <p:pic>
          <p:nvPicPr>
            <p:cNvPr id="23" name="Bild 6"/>
            <p:cNvPicPr>
              <a:picLocks noChangeAspect="1"/>
            </p:cNvPicPr>
            <p:nvPr/>
          </p:nvPicPr>
          <p:blipFill>
            <a:blip r:embed="rId4"/>
            <a:stretch>
              <a:fillRect/>
            </a:stretch>
          </p:blipFill>
          <p:spPr>
            <a:xfrm>
              <a:off x="7510149" y="89726"/>
              <a:ext cx="1076521" cy="522208"/>
            </a:xfrm>
            <a:prstGeom prst="rect">
              <a:avLst/>
            </a:prstGeom>
          </p:spPr>
        </p:pic>
      </p:grpSp>
      <p:graphicFrame>
        <p:nvGraphicFramePr>
          <p:cNvPr id="14" name="Diagramm 13" descr="Einfache Zeitachse" title="SmartArt"/>
          <p:cNvGraphicFramePr/>
          <p:nvPr>
            <p:extLst>
              <p:ext uri="{D42A27DB-BD31-4B8C-83A1-F6EECF244321}">
                <p14:modId xmlns:p14="http://schemas.microsoft.com/office/powerpoint/2010/main" val="2273854570"/>
              </p:ext>
            </p:extLst>
          </p:nvPr>
        </p:nvGraphicFramePr>
        <p:xfrm>
          <a:off x="612423" y="939055"/>
          <a:ext cx="8044844" cy="32163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itel 1"/>
          <p:cNvSpPr txBox="1">
            <a:spLocks/>
          </p:cNvSpPr>
          <p:nvPr/>
        </p:nvSpPr>
        <p:spPr>
          <a:xfrm>
            <a:off x="682231" y="4470058"/>
            <a:ext cx="8029769" cy="576013"/>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353E41"/>
                </a:solidFill>
                <a:cs typeface="Arial"/>
              </a:rPr>
              <a:t>Since 2010, we invest 100% of the license fee into smartwin cooperation for further development and marketing. The result is 5% development budget from our partners’ turn over.</a:t>
            </a:r>
          </a:p>
        </p:txBody>
      </p:sp>
    </p:spTree>
    <p:extLst>
      <p:ext uri="{BB962C8B-B14F-4D97-AF65-F5344CB8AC3E}">
        <p14:creationId xmlns:p14="http://schemas.microsoft.com/office/powerpoint/2010/main" val="38993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sp>
        <p:nvSpPr>
          <p:cNvPr id="25" name="Textplatzhalter 9"/>
          <p:cNvSpPr txBox="1">
            <a:spLocks/>
          </p:cNvSpPr>
          <p:nvPr/>
        </p:nvSpPr>
        <p:spPr>
          <a:xfrm>
            <a:off x="0" y="4613188"/>
            <a:ext cx="9144000" cy="530311"/>
          </a:xfrm>
          <a:prstGeom prst="rect">
            <a:avLst/>
          </a:prstGeom>
          <a:solidFill>
            <a:srgbClr val="FFDF84"/>
          </a:solidFill>
        </p:spPr>
        <p:txBody>
          <a:bodyPr vert="horz" lIns="91440" tIns="45720" rIns="91440" bIns="45720" rtlCol="0">
            <a:normAutofit fontScale="92500"/>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a:solidFill>
                  <a:srgbClr val="353E41"/>
                </a:solidFill>
                <a:latin typeface="Calibri" panose="020F0502020204030204" pitchFamily="34" charset="0"/>
              </a:rPr>
              <a:t>From these geometric data, a PHPP is automatically generated.</a:t>
            </a:r>
            <a:endParaRPr lang="de-DE" sz="2800" dirty="0">
              <a:solidFill>
                <a:srgbClr val="353E41"/>
              </a:solidFill>
              <a:latin typeface="Calibri" panose="020F0502020204030204" pitchFamily="34" charset="0"/>
            </a:endParaRPr>
          </a:p>
          <a:p>
            <a:endParaRPr lang="de-DE" sz="2800" dirty="0">
              <a:solidFill>
                <a:srgbClr val="353E41"/>
              </a:solidFill>
              <a:latin typeface="Calibri" panose="020F0502020204030204" pitchFamily="34" charset="0"/>
            </a:endParaRPr>
          </a:p>
        </p:txBody>
      </p:sp>
      <p:sp>
        <p:nvSpPr>
          <p:cNvPr id="26" name="Titel 1"/>
          <p:cNvSpPr txBox="1">
            <a:spLocks/>
          </p:cNvSpPr>
          <p:nvPr/>
        </p:nvSpPr>
        <p:spPr>
          <a:xfrm>
            <a:off x="6788896" y="0"/>
            <a:ext cx="771104" cy="9175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6000" dirty="0">
                <a:solidFill>
                  <a:srgbClr val="00B050"/>
                </a:solidFill>
                <a:latin typeface="Wingdings" panose="05000000000000000000" pitchFamily="2" charset="2"/>
              </a:rPr>
              <a:t>ü</a:t>
            </a:r>
            <a:endParaRPr lang="de-DE" sz="6000" dirty="0">
              <a:solidFill>
                <a:schemeClr val="bg1"/>
              </a:solidFill>
              <a:latin typeface="Calibri" panose="020F0502020204030204" pitchFamily="34" charset="0"/>
            </a:endParaRPr>
          </a:p>
        </p:txBody>
      </p:sp>
      <p:sp>
        <p:nvSpPr>
          <p:cNvPr id="28" name="Titel 1"/>
          <p:cNvSpPr txBox="1">
            <a:spLocks/>
          </p:cNvSpPr>
          <p:nvPr/>
        </p:nvSpPr>
        <p:spPr>
          <a:xfrm>
            <a:off x="612424" y="89993"/>
            <a:ext cx="6266172" cy="759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353E41"/>
                </a:solidFill>
                <a:cs typeface="Arial"/>
              </a:rPr>
              <a:t>Phquick: 25 numbers from the project and </a:t>
            </a:r>
            <a:r>
              <a:rPr lang="de-DE" sz="2400" dirty="0">
                <a:solidFill>
                  <a:srgbClr val="353E41"/>
                </a:solidFill>
              </a:rPr>
              <a:t>half an </a:t>
            </a:r>
            <a:r>
              <a:rPr lang="de-DE" sz="2400" dirty="0" err="1">
                <a:solidFill>
                  <a:srgbClr val="353E41"/>
                </a:solidFill>
              </a:rPr>
              <a:t>hour</a:t>
            </a:r>
            <a:r>
              <a:rPr lang="de-DE" sz="2400" dirty="0">
                <a:solidFill>
                  <a:srgbClr val="353E41"/>
                </a:solidFill>
              </a:rPr>
              <a:t> </a:t>
            </a:r>
            <a:r>
              <a:rPr lang="de-DE" sz="2400" dirty="0" err="1">
                <a:solidFill>
                  <a:srgbClr val="353E41"/>
                </a:solidFill>
              </a:rPr>
              <a:t>work</a:t>
            </a:r>
            <a:r>
              <a:rPr lang="de-DE" sz="2400" dirty="0">
                <a:solidFill>
                  <a:srgbClr val="353E41"/>
                </a:solidFill>
              </a:rPr>
              <a:t> </a:t>
            </a:r>
            <a:r>
              <a:rPr lang="en-US" sz="2400" dirty="0">
                <a:solidFill>
                  <a:srgbClr val="353E41"/>
                </a:solidFill>
                <a:cs typeface="Arial"/>
              </a:rPr>
              <a:t>for input to phquick</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93" y="856212"/>
            <a:ext cx="38957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96" y="2608045"/>
            <a:ext cx="39147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932" y="849261"/>
            <a:ext cx="390525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932" y="2205157"/>
            <a:ext cx="39052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768" y="3940513"/>
            <a:ext cx="39052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982" y="3878600"/>
            <a:ext cx="3886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682" y="1339146"/>
            <a:ext cx="37528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fltVal val="0"/>
                                          </p:val>
                                        </p:tav>
                                        <p:tav tm="100000">
                                          <p:val>
                                            <p:strVal val="#ppt_w"/>
                                          </p:val>
                                        </p:tav>
                                      </p:tavLst>
                                    </p:anim>
                                    <p:anim calcmode="lin" valueType="num">
                                      <p:cBhvr>
                                        <p:cTn id="36" dur="1000" fill="hold"/>
                                        <p:tgtEl>
                                          <p:spTgt spid="25"/>
                                        </p:tgtEl>
                                        <p:attrNameLst>
                                          <p:attrName>ppt_h</p:attrName>
                                        </p:attrNameLst>
                                      </p:cBhvr>
                                      <p:tavLst>
                                        <p:tav tm="0">
                                          <p:val>
                                            <p:fltVal val="0"/>
                                          </p:val>
                                        </p:tav>
                                        <p:tav tm="100000">
                                          <p:val>
                                            <p:strVal val="#ppt_h"/>
                                          </p:val>
                                        </p:tav>
                                      </p:tavLst>
                                    </p:anim>
                                    <p:anim calcmode="lin" valueType="num">
                                      <p:cBhvr>
                                        <p:cTn id="37" dur="1000" fill="hold"/>
                                        <p:tgtEl>
                                          <p:spTgt spid="25"/>
                                        </p:tgtEl>
                                        <p:attrNameLst>
                                          <p:attrName>style.rotation</p:attrName>
                                        </p:attrNameLst>
                                      </p:cBhvr>
                                      <p:tavLst>
                                        <p:tav tm="0">
                                          <p:val>
                                            <p:fltVal val="90"/>
                                          </p:val>
                                        </p:tav>
                                        <p:tav tm="100000">
                                          <p:val>
                                            <p:fltVal val="0"/>
                                          </p:val>
                                        </p:tav>
                                      </p:tavLst>
                                    </p:anim>
                                    <p:animEffect transition="in" filter="fade">
                                      <p:cBhvr>
                                        <p:cTn id="38" dur="1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sp>
        <p:nvSpPr>
          <p:cNvPr id="14" name="Titel 1"/>
          <p:cNvSpPr txBox="1">
            <a:spLocks/>
          </p:cNvSpPr>
          <p:nvPr/>
        </p:nvSpPr>
        <p:spPr>
          <a:xfrm>
            <a:off x="612423" y="99231"/>
            <a:ext cx="6176473" cy="700869"/>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353E41"/>
                </a:solidFill>
              </a:rPr>
              <a:t>Certified wall and building system as your standard</a:t>
            </a:r>
            <a:endParaRPr lang="de-DE" sz="2400" dirty="0">
              <a:solidFill>
                <a:srgbClr val="353E41"/>
              </a:solidFill>
              <a:cs typeface="Arial"/>
            </a:endParaRPr>
          </a:p>
        </p:txBody>
      </p:sp>
      <p:sp>
        <p:nvSpPr>
          <p:cNvPr id="15" name="Textplatzhalter 9"/>
          <p:cNvSpPr txBox="1">
            <a:spLocks/>
          </p:cNvSpPr>
          <p:nvPr/>
        </p:nvSpPr>
        <p:spPr>
          <a:xfrm>
            <a:off x="0" y="4613188"/>
            <a:ext cx="9144000" cy="530311"/>
          </a:xfrm>
          <a:prstGeom prst="rect">
            <a:avLst/>
          </a:prstGeom>
          <a:solidFill>
            <a:srgbClr val="FFDF84"/>
          </a:solidFill>
        </p:spPr>
        <p:txBody>
          <a:bodyPr vert="horz" lIns="91440" tIns="45720" rIns="91440" bIns="45720" rtlCol="0">
            <a:normAutofit fontScale="85000" lnSpcReduction="10000"/>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a:solidFill>
                  <a:srgbClr val="353E41"/>
                </a:solidFill>
              </a:rPr>
              <a:t>This documentation contains all necessary information. "It's the Bible of the building!"</a:t>
            </a:r>
            <a:endParaRPr lang="de-DE" sz="2800" dirty="0">
              <a:solidFill>
                <a:srgbClr val="353E41"/>
              </a:solidFill>
              <a:latin typeface="Calibri" panose="020F0502020204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52" y="1068136"/>
            <a:ext cx="4517503" cy="29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455" y="871243"/>
            <a:ext cx="4140000" cy="333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el 1"/>
          <p:cNvSpPr txBox="1">
            <a:spLocks/>
          </p:cNvSpPr>
          <p:nvPr/>
        </p:nvSpPr>
        <p:spPr>
          <a:xfrm>
            <a:off x="6788896" y="0"/>
            <a:ext cx="771104" cy="9175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6000" dirty="0">
                <a:solidFill>
                  <a:srgbClr val="00B050"/>
                </a:solidFill>
                <a:latin typeface="Wingdings" panose="05000000000000000000" pitchFamily="2" charset="2"/>
              </a:rPr>
              <a:t>ü</a:t>
            </a:r>
            <a:endParaRPr lang="de-DE" sz="6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96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sp>
        <p:nvSpPr>
          <p:cNvPr id="14" name="Titel 1"/>
          <p:cNvSpPr txBox="1">
            <a:spLocks/>
          </p:cNvSpPr>
          <p:nvPr/>
        </p:nvSpPr>
        <p:spPr>
          <a:xfrm>
            <a:off x="612423" y="99231"/>
            <a:ext cx="6947577" cy="738969"/>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353E41"/>
                </a:solidFill>
              </a:rPr>
              <a:t>Window inclusion of smartwin compact in Japanese timber frame construction</a:t>
            </a:r>
            <a:endParaRPr lang="de-DE" sz="2400" dirty="0">
              <a:solidFill>
                <a:srgbClr val="353E41"/>
              </a:solidFill>
              <a:cs typeface="Arial"/>
            </a:endParaRPr>
          </a:p>
        </p:txBody>
      </p:sp>
      <p:pic>
        <p:nvPicPr>
          <p:cNvPr id="2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13402"/>
            <a:ext cx="9326487" cy="276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platzhalter 9"/>
          <p:cNvSpPr txBox="1">
            <a:spLocks/>
          </p:cNvSpPr>
          <p:nvPr/>
        </p:nvSpPr>
        <p:spPr>
          <a:xfrm>
            <a:off x="0" y="4613188"/>
            <a:ext cx="9144000" cy="530311"/>
          </a:xfrm>
          <a:prstGeom prst="rect">
            <a:avLst/>
          </a:prstGeom>
          <a:solidFill>
            <a:srgbClr val="FFDF84"/>
          </a:solidFill>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2800" dirty="0" err="1">
                <a:solidFill>
                  <a:srgbClr val="353E41"/>
                </a:solidFill>
                <a:latin typeface="Calibri" panose="020F0502020204030204" pitchFamily="34" charset="0"/>
              </a:rPr>
              <a:t>Inclusion</a:t>
            </a:r>
            <a:r>
              <a:rPr lang="de-DE" sz="2800" dirty="0">
                <a:solidFill>
                  <a:srgbClr val="353E41"/>
                </a:solidFill>
                <a:latin typeface="Calibri" panose="020F0502020204030204" pitchFamily="34" charset="0"/>
              </a:rPr>
              <a:t> </a:t>
            </a:r>
            <a:r>
              <a:rPr lang="de-DE" sz="2800" dirty="0" err="1">
                <a:solidFill>
                  <a:srgbClr val="353E41"/>
                </a:solidFill>
                <a:latin typeface="Calibri" panose="020F0502020204030204" pitchFamily="34" charset="0"/>
              </a:rPr>
              <a:t>of</a:t>
            </a:r>
            <a:r>
              <a:rPr lang="de-DE" sz="2800" dirty="0">
                <a:solidFill>
                  <a:srgbClr val="353E41"/>
                </a:solidFill>
                <a:latin typeface="Calibri" panose="020F0502020204030204" pitchFamily="34" charset="0"/>
              </a:rPr>
              <a:t> </a:t>
            </a:r>
            <a:r>
              <a:rPr lang="de-DE" sz="2800" dirty="0" err="1">
                <a:solidFill>
                  <a:srgbClr val="353E41"/>
                </a:solidFill>
                <a:latin typeface="Calibri" panose="020F0502020204030204" pitchFamily="34" charset="0"/>
              </a:rPr>
              <a:t>window</a:t>
            </a:r>
            <a:r>
              <a:rPr lang="de-DE" sz="2800" dirty="0">
                <a:solidFill>
                  <a:srgbClr val="353E41"/>
                </a:solidFill>
                <a:latin typeface="Calibri" panose="020F0502020204030204" pitchFamily="34" charset="0"/>
              </a:rPr>
              <a:t> =&gt; </a:t>
            </a:r>
            <a:r>
              <a:rPr lang="de-DE" sz="2800" dirty="0" err="1">
                <a:solidFill>
                  <a:srgbClr val="353E41"/>
                </a:solidFill>
                <a:latin typeface="Calibri" panose="020F0502020204030204" pitchFamily="34" charset="0"/>
              </a:rPr>
              <a:t>window</a:t>
            </a:r>
            <a:r>
              <a:rPr lang="de-DE" sz="2800" dirty="0">
                <a:solidFill>
                  <a:srgbClr val="353E41"/>
                </a:solidFill>
                <a:latin typeface="Calibri" panose="020F0502020204030204" pitchFamily="34" charset="0"/>
              </a:rPr>
              <a:t> frame </a:t>
            </a:r>
            <a:r>
              <a:rPr lang="de-DE" sz="2800" dirty="0" err="1">
                <a:solidFill>
                  <a:srgbClr val="353E41"/>
                </a:solidFill>
                <a:latin typeface="Calibri" panose="020F0502020204030204" pitchFamily="34" charset="0"/>
              </a:rPr>
              <a:t>is</a:t>
            </a:r>
            <a:r>
              <a:rPr lang="de-DE" sz="2800" dirty="0">
                <a:solidFill>
                  <a:srgbClr val="353E41"/>
                </a:solidFill>
                <a:latin typeface="Calibri" panose="020F0502020204030204" pitchFamily="34" charset="0"/>
              </a:rPr>
              <a:t> </a:t>
            </a:r>
            <a:r>
              <a:rPr lang="de-DE" sz="2800" dirty="0" err="1">
                <a:solidFill>
                  <a:srgbClr val="353E41"/>
                </a:solidFill>
                <a:latin typeface="Calibri" panose="020F0502020204030204" pitchFamily="34" charset="0"/>
              </a:rPr>
              <a:t>part</a:t>
            </a:r>
            <a:r>
              <a:rPr lang="de-DE" sz="2800" dirty="0">
                <a:solidFill>
                  <a:srgbClr val="353E41"/>
                </a:solidFill>
                <a:latin typeface="Calibri" panose="020F0502020204030204" pitchFamily="34" charset="0"/>
              </a:rPr>
              <a:t> </a:t>
            </a:r>
            <a:r>
              <a:rPr lang="de-DE" sz="2800" dirty="0" err="1">
                <a:solidFill>
                  <a:srgbClr val="353E41"/>
                </a:solidFill>
                <a:latin typeface="Calibri" panose="020F0502020204030204" pitchFamily="34" charset="0"/>
              </a:rPr>
              <a:t>of</a:t>
            </a:r>
            <a:r>
              <a:rPr lang="de-DE" sz="2800" dirty="0">
                <a:solidFill>
                  <a:srgbClr val="353E41"/>
                </a:solidFill>
                <a:latin typeface="Calibri" panose="020F0502020204030204" pitchFamily="34" charset="0"/>
              </a:rPr>
              <a:t> </a:t>
            </a:r>
            <a:r>
              <a:rPr lang="de-DE" sz="2800" dirty="0" err="1">
                <a:solidFill>
                  <a:srgbClr val="353E41"/>
                </a:solidFill>
                <a:latin typeface="Calibri" panose="020F0502020204030204" pitchFamily="34" charset="0"/>
              </a:rPr>
              <a:t>the</a:t>
            </a:r>
            <a:r>
              <a:rPr lang="de-DE" sz="2800" dirty="0">
                <a:solidFill>
                  <a:srgbClr val="353E41"/>
                </a:solidFill>
                <a:latin typeface="Calibri" panose="020F0502020204030204" pitchFamily="34" charset="0"/>
              </a:rPr>
              <a:t> wall </a:t>
            </a:r>
          </a:p>
        </p:txBody>
      </p:sp>
    </p:spTree>
    <p:extLst>
      <p:ext uri="{BB962C8B-B14F-4D97-AF65-F5344CB8AC3E}">
        <p14:creationId xmlns:p14="http://schemas.microsoft.com/office/powerpoint/2010/main" val="126788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746784"/>
            <a:ext cx="1859077" cy="38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809624"/>
            <a:ext cx="4905374" cy="1428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13"/>
          <p:cNvSpPr txBox="1">
            <a:spLocks noChangeArrowheads="1"/>
          </p:cNvSpPr>
          <p:nvPr/>
        </p:nvSpPr>
        <p:spPr bwMode="auto">
          <a:xfrm>
            <a:off x="3114675" y="2347724"/>
            <a:ext cx="5743575" cy="2123658"/>
          </a:xfrm>
          <a:prstGeom prst="rect">
            <a:avLst/>
          </a:prstGeom>
          <a:solidFill>
            <a:srgbClr val="FFDF84"/>
          </a:solidFill>
          <a:ln w="9525">
            <a:noFill/>
            <a:miter lim="800000"/>
            <a:headEnd/>
            <a:tailEnd/>
          </a:ln>
          <a:effectLst/>
        </p:spPr>
        <p:txBody>
          <a:bodyPr wrap="square">
            <a:spAutoFit/>
          </a:bodyPr>
          <a:lstStyle/>
          <a:p>
            <a:pPr marL="457200" indent="-457200">
              <a:spcBef>
                <a:spcPct val="50000"/>
              </a:spcBef>
              <a:buFont typeface="+mj-lt"/>
              <a:buAutoNum type="arabicPeriod"/>
            </a:pPr>
            <a:r>
              <a:rPr lang="en-US" sz="2200" dirty="0">
                <a:solidFill>
                  <a:srgbClr val="353E41"/>
                </a:solidFill>
                <a:latin typeface="Calibri" panose="020F0502020204030204" pitchFamily="34" charset="0"/>
              </a:rPr>
              <a:t>Plywood has exact holes from prefabrication.</a:t>
            </a:r>
          </a:p>
          <a:p>
            <a:pPr marL="457200" indent="-457200">
              <a:spcBef>
                <a:spcPct val="50000"/>
              </a:spcBef>
              <a:buFont typeface="+mj-lt"/>
              <a:buAutoNum type="arabicPeriod"/>
            </a:pPr>
            <a:r>
              <a:rPr lang="en-US" sz="2200" dirty="0">
                <a:solidFill>
                  <a:srgbClr val="353E41"/>
                </a:solidFill>
                <a:latin typeface="Calibri" panose="020F0502020204030204" pitchFamily="34" charset="0"/>
              </a:rPr>
              <a:t>The frame profiles with wooden dowels are positioned along these holes.</a:t>
            </a:r>
          </a:p>
          <a:p>
            <a:pPr marL="457200" indent="-457200">
              <a:spcBef>
                <a:spcPct val="50000"/>
              </a:spcBef>
              <a:buFont typeface="+mj-lt"/>
              <a:buAutoNum type="arabicPeriod"/>
            </a:pPr>
            <a:r>
              <a:rPr lang="en-US" sz="2200" dirty="0">
                <a:solidFill>
                  <a:srgbClr val="353E41"/>
                </a:solidFill>
                <a:latin typeface="Calibri" panose="020F0502020204030204" pitchFamily="34" charset="0"/>
              </a:rPr>
              <a:t>The final fixing is done with screws made of plywood in the frame.</a:t>
            </a:r>
            <a:endParaRPr lang="de-DE" dirty="0">
              <a:solidFill>
                <a:srgbClr val="353E41"/>
              </a:solidFill>
              <a:latin typeface="Calibri" panose="020F0502020204030204" pitchFamily="34" charset="0"/>
              <a:ea typeface="Arial Unicode MS" pitchFamily="34" charset="-128"/>
              <a:cs typeface="Arial Unicode MS" pitchFamily="34" charset="-128"/>
            </a:endParaRPr>
          </a:p>
        </p:txBody>
      </p:sp>
      <p:sp>
        <p:nvSpPr>
          <p:cNvPr id="16" name="Titel 1"/>
          <p:cNvSpPr txBox="1">
            <a:spLocks/>
          </p:cNvSpPr>
          <p:nvPr/>
        </p:nvSpPr>
        <p:spPr>
          <a:xfrm>
            <a:off x="6788896" y="0"/>
            <a:ext cx="771104" cy="9175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6000" dirty="0">
                <a:solidFill>
                  <a:srgbClr val="00B050"/>
                </a:solidFill>
                <a:latin typeface="Wingdings" panose="05000000000000000000" pitchFamily="2" charset="2"/>
              </a:rPr>
              <a:t>ü</a:t>
            </a:r>
            <a:endParaRPr lang="de-DE" sz="6000" dirty="0">
              <a:solidFill>
                <a:schemeClr val="bg1"/>
              </a:solidFill>
              <a:latin typeface="Calibri" panose="020F0502020204030204" pitchFamily="34" charset="0"/>
            </a:endParaRPr>
          </a:p>
        </p:txBody>
      </p:sp>
      <p:sp>
        <p:nvSpPr>
          <p:cNvPr id="17" name="Textplatzhalter 9"/>
          <p:cNvSpPr txBox="1">
            <a:spLocks/>
          </p:cNvSpPr>
          <p:nvPr/>
        </p:nvSpPr>
        <p:spPr>
          <a:xfrm>
            <a:off x="0" y="4613188"/>
            <a:ext cx="9144000" cy="530311"/>
          </a:xfrm>
          <a:prstGeom prst="rect">
            <a:avLst/>
          </a:prstGeom>
          <a:solidFill>
            <a:srgbClr val="FFDF84"/>
          </a:solidFill>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a:solidFill>
                  <a:srgbClr val="353E41"/>
                </a:solidFill>
                <a:latin typeface="Calibri" panose="020F0502020204030204" pitchFamily="34" charset="0"/>
              </a:rPr>
              <a:t>Fitting of single frame elements into plywood plate</a:t>
            </a:r>
            <a:endParaRPr lang="de-DE" sz="2800" dirty="0">
              <a:solidFill>
                <a:srgbClr val="353E41"/>
              </a:solidFill>
              <a:latin typeface="Calibri" panose="020F0502020204030204" pitchFamily="34" charset="0"/>
            </a:endParaRPr>
          </a:p>
        </p:txBody>
      </p:sp>
      <p:sp>
        <p:nvSpPr>
          <p:cNvPr id="15" name="Titel 1"/>
          <p:cNvSpPr txBox="1">
            <a:spLocks/>
          </p:cNvSpPr>
          <p:nvPr/>
        </p:nvSpPr>
        <p:spPr>
          <a:xfrm>
            <a:off x="612424" y="80181"/>
            <a:ext cx="6293202" cy="738969"/>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353E41"/>
                </a:solidFill>
              </a:rPr>
              <a:t>Creation of an exact window opening in the plywood with holes for the position of frame parts</a:t>
            </a:r>
          </a:p>
        </p:txBody>
      </p:sp>
    </p:spTree>
    <p:extLst>
      <p:ext uri="{BB962C8B-B14F-4D97-AF65-F5344CB8AC3E}">
        <p14:creationId xmlns:p14="http://schemas.microsoft.com/office/powerpoint/2010/main" val="192970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sp>
        <p:nvSpPr>
          <p:cNvPr id="17" name="Textplatzhalter 9"/>
          <p:cNvSpPr txBox="1">
            <a:spLocks/>
          </p:cNvSpPr>
          <p:nvPr/>
        </p:nvSpPr>
        <p:spPr>
          <a:xfrm>
            <a:off x="0" y="4613188"/>
            <a:ext cx="9144000" cy="530311"/>
          </a:xfrm>
          <a:prstGeom prst="rect">
            <a:avLst/>
          </a:prstGeom>
          <a:solidFill>
            <a:srgbClr val="FFDF84"/>
          </a:solidFill>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err="1">
                <a:solidFill>
                  <a:srgbClr val="353E41"/>
                </a:solidFill>
                <a:latin typeface="Calibri" panose="020F0502020204030204" pitchFamily="34" charset="0"/>
              </a:rPr>
              <a:t>EnerPhit</a:t>
            </a:r>
            <a:r>
              <a:rPr lang="en-US" sz="2800" dirty="0">
                <a:solidFill>
                  <a:srgbClr val="353E41"/>
                </a:solidFill>
                <a:latin typeface="Calibri" panose="020F0502020204030204" pitchFamily="34" charset="0"/>
              </a:rPr>
              <a:t> needs light and bright rooms </a:t>
            </a:r>
            <a:endParaRPr lang="de-DE" sz="2800" dirty="0">
              <a:solidFill>
                <a:srgbClr val="353E41"/>
              </a:solidFill>
              <a:latin typeface="Calibri" panose="020F0502020204030204" pitchFamily="34" charset="0"/>
            </a:endParaRPr>
          </a:p>
        </p:txBody>
      </p:sp>
      <p:sp>
        <p:nvSpPr>
          <p:cNvPr id="2" name="Titel 1">
            <a:extLst>
              <a:ext uri="{FF2B5EF4-FFF2-40B4-BE49-F238E27FC236}">
                <a16:creationId xmlns:a16="http://schemas.microsoft.com/office/drawing/2014/main" id="{F0F382AC-3C4E-4365-A070-79B16F600F34}"/>
              </a:ext>
            </a:extLst>
          </p:cNvPr>
          <p:cNvSpPr txBox="1">
            <a:spLocks/>
          </p:cNvSpPr>
          <p:nvPr/>
        </p:nvSpPr>
        <p:spPr>
          <a:xfrm>
            <a:off x="612424" y="80181"/>
            <a:ext cx="6293202" cy="39766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353E41"/>
                </a:solidFill>
              </a:rPr>
              <a:t>A nice, slim and </a:t>
            </a:r>
            <a:r>
              <a:rPr lang="en-US" sz="2400" dirty="0" err="1">
                <a:solidFill>
                  <a:srgbClr val="353E41"/>
                </a:solidFill>
              </a:rPr>
              <a:t>inclused</a:t>
            </a:r>
            <a:r>
              <a:rPr lang="en-US" sz="2400" dirty="0">
                <a:solidFill>
                  <a:srgbClr val="353E41"/>
                </a:solidFill>
              </a:rPr>
              <a:t> window in retrofit</a:t>
            </a:r>
          </a:p>
        </p:txBody>
      </p:sp>
      <p:pic>
        <p:nvPicPr>
          <p:cNvPr id="18" name="Picture 6">
            <a:extLst>
              <a:ext uri="{FF2B5EF4-FFF2-40B4-BE49-F238E27FC236}">
                <a16:creationId xmlns:a16="http://schemas.microsoft.com/office/drawing/2014/main" id="{9F9B5F4E-DEE7-485A-A7E0-BE96B9A8786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3051" y="452621"/>
            <a:ext cx="4787554" cy="410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a:extLst>
              <a:ext uri="{FF2B5EF4-FFF2-40B4-BE49-F238E27FC236}">
                <a16:creationId xmlns:a16="http://schemas.microsoft.com/office/drawing/2014/main" id="{DFB66436-9603-49B6-A23E-A9B883151DD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70605" y="1015144"/>
            <a:ext cx="2622725" cy="335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sp>
        <p:nvSpPr>
          <p:cNvPr id="14" name="Titel 1"/>
          <p:cNvSpPr txBox="1">
            <a:spLocks/>
          </p:cNvSpPr>
          <p:nvPr/>
        </p:nvSpPr>
        <p:spPr>
          <a:xfrm>
            <a:off x="612424" y="99231"/>
            <a:ext cx="6176472" cy="738969"/>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353E41"/>
                </a:solidFill>
                <a:cs typeface="Arial"/>
              </a:rPr>
              <a:t>Certified Passive House designer and craftsmen in all trades</a:t>
            </a:r>
          </a:p>
        </p:txBody>
      </p:sp>
      <p:sp>
        <p:nvSpPr>
          <p:cNvPr id="15" name="Textplatzhalter 9"/>
          <p:cNvSpPr txBox="1">
            <a:spLocks/>
          </p:cNvSpPr>
          <p:nvPr/>
        </p:nvSpPr>
        <p:spPr>
          <a:xfrm>
            <a:off x="0" y="4613188"/>
            <a:ext cx="9144000" cy="530311"/>
          </a:xfrm>
          <a:prstGeom prst="rect">
            <a:avLst/>
          </a:prstGeom>
          <a:solidFill>
            <a:srgbClr val="FFDF84"/>
          </a:solidFill>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a:solidFill>
                  <a:srgbClr val="353E41"/>
                </a:solidFill>
                <a:latin typeface="Calibri" panose="020F0502020204030204" pitchFamily="34" charset="0"/>
              </a:rPr>
              <a:t>The good ones do not fall off the trees. Educate them!</a:t>
            </a:r>
          </a:p>
          <a:p>
            <a:endParaRPr lang="de-DE" sz="2800" dirty="0">
              <a:solidFill>
                <a:srgbClr val="353E41"/>
              </a:solidFill>
              <a:latin typeface="Calibri" panose="020F0502020204030204" pitchFamily="34" charset="0"/>
            </a:endParaRPr>
          </a:p>
        </p:txBody>
      </p:sp>
      <p:sp>
        <p:nvSpPr>
          <p:cNvPr id="7" name="Titel 1"/>
          <p:cNvSpPr txBox="1">
            <a:spLocks/>
          </p:cNvSpPr>
          <p:nvPr/>
        </p:nvSpPr>
        <p:spPr>
          <a:xfrm>
            <a:off x="6788896" y="0"/>
            <a:ext cx="771104" cy="9175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6000" dirty="0">
                <a:solidFill>
                  <a:srgbClr val="00B050"/>
                </a:solidFill>
                <a:latin typeface="Wingdings" panose="05000000000000000000" pitchFamily="2" charset="2"/>
              </a:rPr>
              <a:t>ü</a:t>
            </a:r>
            <a:endParaRPr lang="de-DE" sz="6000" dirty="0">
              <a:solidFill>
                <a:schemeClr val="bg1"/>
              </a:solidFill>
              <a:latin typeface="Calibri" panose="020F0502020204030204" pitchFamily="34" charset="0"/>
            </a:endParaRPr>
          </a:p>
        </p:txBody>
      </p:sp>
      <p:pic>
        <p:nvPicPr>
          <p:cNvPr id="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41190" y="917532"/>
            <a:ext cx="5570810" cy="369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2424" y="917532"/>
            <a:ext cx="2563233" cy="369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2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492</Words>
  <Application>Microsoft Office PowerPoint</Application>
  <PresentationFormat>Bildschirmpräsentation (16:9)</PresentationFormat>
  <Paragraphs>49</Paragraphs>
  <Slides>10</Slides>
  <Notes>1</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Wingdings</vt:lpstr>
      <vt:lpstr>Office-Design</vt:lpstr>
      <vt:lpstr>Passive House Building envelope in all climatic regions  –  solutions for the practice  franz freundorfer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dc:creator>
  <cp:lastModifiedBy>Franz Freundorfer</cp:lastModifiedBy>
  <cp:revision>103</cp:revision>
  <cp:lastPrinted>2020-09-24T05:55:08Z</cp:lastPrinted>
  <dcterms:created xsi:type="dcterms:W3CDTF">2019-09-11T11:28:21Z</dcterms:created>
  <dcterms:modified xsi:type="dcterms:W3CDTF">2021-09-08T10:58:40Z</dcterms:modified>
</cp:coreProperties>
</file>